
<file path=[Content_Types].xml><?xml version="1.0" encoding="utf-8"?>
<Types xmlns="http://schemas.openxmlformats.org/package/2006/content-types">
  <Default Extension="tmp" ContentType="image/png"/>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14"/>
  </p:notesMasterIdLst>
  <p:sldIdLst>
    <p:sldId id="259" r:id="rId2"/>
    <p:sldId id="285" r:id="rId3"/>
    <p:sldId id="307" r:id="rId4"/>
    <p:sldId id="306" r:id="rId5"/>
    <p:sldId id="304" r:id="rId6"/>
    <p:sldId id="305" r:id="rId7"/>
    <p:sldId id="299" r:id="rId8"/>
    <p:sldId id="302" r:id="rId9"/>
    <p:sldId id="303" r:id="rId10"/>
    <p:sldId id="294" r:id="rId11"/>
    <p:sldId id="257" r:id="rId12"/>
    <p:sldId id="298"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ora Morris"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800"/>
    <a:srgbClr val="F8C020"/>
    <a:srgbClr val="0000CC"/>
    <a:srgbClr val="000066"/>
    <a:srgbClr val="CD0004"/>
    <a:srgbClr val="F8B7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E7263C8-82D5-4C8D-AD30-1C6DAEAD21D8}">
  <a:tblStyle styleId="{9E7263C8-82D5-4C8D-AD30-1C6DAEAD21D8}"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67" autoAdjust="0"/>
  </p:normalViewPr>
  <p:slideViewPr>
    <p:cSldViewPr snapToGrid="0" snapToObjects="1">
      <p:cViewPr varScale="1">
        <p:scale>
          <a:sx n="70" d="100"/>
          <a:sy n="70" d="100"/>
        </p:scale>
        <p:origin x="1290" y="7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2-07T14:57:41.889" idx="2">
    <p:pos x="2364" y="1612"/>
    <p:text>Who reviews data?</p:text>
  </p:cm>
  <p:cm authorId="0" dt="2019-02-07T14:58:03.605" idx="1">
    <p:pos x="2341" y="1292"/>
    <p:text>Finish statement.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45677164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382588" y="684213"/>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2" y="4343400"/>
            <a:ext cx="5486399" cy="4114800"/>
          </a:xfrm>
          <a:prstGeom prst="rect">
            <a:avLst/>
          </a:prstGeom>
          <a:noFill/>
          <a:ln>
            <a:noFill/>
          </a:ln>
        </p:spPr>
        <p:txBody>
          <a:bodyPr spcFirstLastPara="1" wrap="square" lIns="91398" tIns="91398" rIns="91398" bIns="91398" anchor="t" anchorCtr="0">
            <a:noAutofit/>
          </a:bodyPr>
          <a:lstStyle/>
          <a:p>
            <a:pPr>
              <a:buClr>
                <a:schemeClr val="dk1"/>
              </a:buClr>
              <a:buSzPts val="1100"/>
              <a:buNone/>
            </a:pPr>
            <a:r>
              <a:rPr lang="en-US"/>
              <a:t>(Read the slide.)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3:notes"/>
          <p:cNvSpPr>
            <a:spLocks noGrp="1" noRot="1" noChangeAspect="1"/>
          </p:cNvSpPr>
          <p:nvPr>
            <p:ph type="sldImg" idx="2"/>
          </p:nvPr>
        </p:nvSpPr>
        <p:spPr>
          <a:xfrm>
            <a:off x="382588" y="684213"/>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p13:notes"/>
          <p:cNvSpPr txBox="1">
            <a:spLocks noGrp="1"/>
          </p:cNvSpPr>
          <p:nvPr>
            <p:ph type="body" idx="1"/>
          </p:nvPr>
        </p:nvSpPr>
        <p:spPr>
          <a:xfrm>
            <a:off x="685802" y="4343400"/>
            <a:ext cx="5486399" cy="4114800"/>
          </a:xfrm>
          <a:prstGeom prst="rect">
            <a:avLst/>
          </a:prstGeom>
          <a:noFill/>
          <a:ln>
            <a:noFill/>
          </a:ln>
        </p:spPr>
        <p:txBody>
          <a:bodyPr spcFirstLastPara="1" wrap="square" lIns="91398" tIns="91398" rIns="91398" bIns="91398" anchor="t" anchorCtr="0">
            <a:noAutofit/>
          </a:bodyPr>
          <a:lstStyle/>
          <a:p>
            <a:pPr>
              <a:buClr>
                <a:schemeClr val="dk1"/>
              </a:buClr>
              <a:buSzPts val="1100"/>
              <a:buNone/>
            </a:pPr>
            <a:endParaRPr b="1" dirty="0"/>
          </a:p>
        </p:txBody>
      </p:sp>
    </p:spTree>
    <p:extLst>
      <p:ext uri="{BB962C8B-B14F-4D97-AF65-F5344CB8AC3E}">
        <p14:creationId xmlns:p14="http://schemas.microsoft.com/office/powerpoint/2010/main" val="3971828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9:notes"/>
          <p:cNvSpPr>
            <a:spLocks noGrp="1" noRot="1" noChangeAspect="1"/>
          </p:cNvSpPr>
          <p:nvPr>
            <p:ph type="sldImg" idx="2"/>
          </p:nvPr>
        </p:nvSpPr>
        <p:spPr>
          <a:xfrm>
            <a:off x="382588" y="684213"/>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19:notes"/>
          <p:cNvSpPr txBox="1">
            <a:spLocks noGrp="1"/>
          </p:cNvSpPr>
          <p:nvPr>
            <p:ph type="body" idx="1"/>
          </p:nvPr>
        </p:nvSpPr>
        <p:spPr>
          <a:xfrm>
            <a:off x="685802" y="4343400"/>
            <a:ext cx="5486399" cy="4114800"/>
          </a:xfrm>
          <a:prstGeom prst="rect">
            <a:avLst/>
          </a:prstGeom>
          <a:noFill/>
          <a:ln>
            <a:noFill/>
          </a:ln>
        </p:spPr>
        <p:txBody>
          <a:bodyPr spcFirstLastPara="1" wrap="square" lIns="91398" tIns="91398" rIns="91398" bIns="91398" anchor="t" anchorCtr="0">
            <a:noAutofit/>
          </a:bodyPr>
          <a:lstStyle/>
          <a:p>
            <a:pPr>
              <a:buClr>
                <a:schemeClr val="dk1"/>
              </a:buClr>
              <a:buSzPts val="1100"/>
              <a:buNone/>
            </a:pPr>
            <a:r>
              <a:rPr lang="en-US" b="1" dirty="0"/>
              <a:t>30% of gifted students have a learning disability or special need in addition to being gifted. That’s 30% of the students </a:t>
            </a:r>
            <a:r>
              <a:rPr lang="en-US" b="1" i="1" dirty="0"/>
              <a:t>identified </a:t>
            </a:r>
            <a:r>
              <a:rPr lang="en-US" b="1" dirty="0"/>
              <a:t>as being gifted, so there are probably more that may not be identified. So why would that be true? Because some students have more prevalent disabilities that can mask their giftedness.</a:t>
            </a:r>
            <a:endParaRPr b="1" dirty="0"/>
          </a:p>
          <a:p>
            <a:pPr>
              <a:buClr>
                <a:schemeClr val="dk1"/>
              </a:buClr>
              <a:buSzPts val="1100"/>
              <a:buNone/>
            </a:pPr>
            <a:endParaRPr dirty="0"/>
          </a:p>
          <a:p>
            <a:pPr>
              <a:buClr>
                <a:schemeClr val="dk1"/>
              </a:buClr>
              <a:buSzPts val="1100"/>
              <a:buNone/>
            </a:pPr>
            <a:r>
              <a:rPr lang="en-US" b="1" dirty="0"/>
              <a:t>The top picture, in the story </a:t>
            </a:r>
            <a:r>
              <a:rPr lang="en-US" b="1" i="1" dirty="0"/>
              <a:t>The Little Prince</a:t>
            </a:r>
            <a:r>
              <a:rPr lang="en-US" b="1" i="0" dirty="0"/>
              <a:t>, is easily identified as a hat. One has to look closely to see the snake, just like we have to look closely to find the first disability. The prince in the story then explains that the snake has eaten an elephant, and both animals together represent the dual exceptionality situation.</a:t>
            </a:r>
            <a:endParaRPr b="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3:notes"/>
          <p:cNvSpPr>
            <a:spLocks noGrp="1" noRot="1" noChangeAspect="1"/>
          </p:cNvSpPr>
          <p:nvPr>
            <p:ph type="sldImg" idx="2"/>
          </p:nvPr>
        </p:nvSpPr>
        <p:spPr>
          <a:xfrm>
            <a:off x="382588" y="684213"/>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2" name="Google Shape;232;p23:notes"/>
          <p:cNvSpPr txBox="1">
            <a:spLocks noGrp="1"/>
          </p:cNvSpPr>
          <p:nvPr>
            <p:ph type="body" idx="1"/>
          </p:nvPr>
        </p:nvSpPr>
        <p:spPr>
          <a:xfrm>
            <a:off x="685802" y="4343400"/>
            <a:ext cx="5486399" cy="4114800"/>
          </a:xfrm>
          <a:prstGeom prst="rect">
            <a:avLst/>
          </a:prstGeom>
          <a:noFill/>
          <a:ln>
            <a:noFill/>
          </a:ln>
        </p:spPr>
        <p:txBody>
          <a:bodyPr spcFirstLastPara="1" wrap="square" lIns="91398" tIns="91398" rIns="91398" bIns="91398" anchor="t" anchorCtr="0">
            <a:noAutofit/>
          </a:bodyPr>
          <a:lstStyle/>
          <a:p>
            <a:pPr>
              <a:buClr>
                <a:schemeClr val="dk1"/>
              </a:buClr>
              <a:buSzPts val="1100"/>
              <a:buNone/>
            </a:pPr>
            <a:endParaRPr b="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ubtitle">
    <p:spTree>
      <p:nvGrpSpPr>
        <p:cNvPr id="1" name="Shape 23"/>
        <p:cNvGrpSpPr/>
        <p:nvPr/>
      </p:nvGrpSpPr>
      <p:grpSpPr>
        <a:xfrm>
          <a:off x="0" y="0"/>
          <a:ext cx="0" cy="0"/>
          <a:chOff x="0" y="0"/>
          <a:chExt cx="0" cy="0"/>
        </a:xfrm>
      </p:grpSpPr>
      <p:sp>
        <p:nvSpPr>
          <p:cNvPr id="24" name="Shape 24"/>
          <p:cNvSpPr/>
          <p:nvPr/>
        </p:nvSpPr>
        <p:spPr>
          <a:xfrm>
            <a:off x="5697213" y="2635518"/>
            <a:ext cx="889200" cy="296400"/>
          </a:xfrm>
          <a:prstGeom prst="triangle">
            <a:avLst>
              <a:gd name="adj" fmla="val 32425"/>
            </a:avLst>
          </a:prstGeom>
          <a:solidFill>
            <a:srgbClr val="00006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25" name="Shape 25"/>
          <p:cNvGrpSpPr/>
          <p:nvPr/>
        </p:nvGrpSpPr>
        <p:grpSpPr>
          <a:xfrm>
            <a:off x="0" y="-7088"/>
            <a:ext cx="8661398" cy="5150588"/>
            <a:chOff x="0" y="-7088"/>
            <a:chExt cx="8661398" cy="5150588"/>
          </a:xfrm>
        </p:grpSpPr>
        <p:sp>
          <p:nvSpPr>
            <p:cNvPr id="26" name="Shape 26"/>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27" name="Shape 27"/>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28" name="Shape 28"/>
          <p:cNvGrpSpPr/>
          <p:nvPr/>
        </p:nvGrpSpPr>
        <p:grpSpPr>
          <a:xfrm rot="10800000" flipH="1">
            <a:off x="-1" y="2924825"/>
            <a:ext cx="6589086" cy="2027267"/>
            <a:chOff x="-9894851" y="-4493254"/>
            <a:chExt cx="21200407" cy="6522739"/>
          </a:xfrm>
          <a:solidFill>
            <a:srgbClr val="000090"/>
          </a:solidFill>
        </p:grpSpPr>
        <p:sp>
          <p:nvSpPr>
            <p:cNvPr id="29" name="Shape 29"/>
            <p:cNvSpPr/>
            <p:nvPr/>
          </p:nvSpPr>
          <p:spPr>
            <a:xfrm>
              <a:off x="-9894851" y="-4493114"/>
              <a:ext cx="14685300" cy="6522600"/>
            </a:xfrm>
            <a:prstGeom prst="rect">
              <a:avLst/>
            </a:prstGeom>
            <a:grp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0" name="Shape 30"/>
            <p:cNvSpPr/>
            <p:nvPr/>
          </p:nvSpPr>
          <p:spPr>
            <a:xfrm>
              <a:off x="4782955" y="-4493254"/>
              <a:ext cx="6522599" cy="6522600"/>
            </a:xfrm>
            <a:prstGeom prst="rtTriangle">
              <a:avLst/>
            </a:prstGeom>
            <a:grp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31" name="Shape 31"/>
          <p:cNvGrpSpPr/>
          <p:nvPr/>
        </p:nvGrpSpPr>
        <p:grpSpPr>
          <a:xfrm>
            <a:off x="6946841" y="4472722"/>
            <a:ext cx="2202829" cy="670794"/>
            <a:chOff x="5575241" y="4472722"/>
            <a:chExt cx="2202829" cy="670794"/>
          </a:xfrm>
        </p:grpSpPr>
        <p:sp>
          <p:nvSpPr>
            <p:cNvPr id="32" name="Shape 32"/>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33" name="Shape 33"/>
            <p:cNvGrpSpPr/>
            <p:nvPr/>
          </p:nvGrpSpPr>
          <p:grpSpPr>
            <a:xfrm flipH="1">
              <a:off x="5734850" y="4472722"/>
              <a:ext cx="2040836" cy="670794"/>
              <a:chOff x="1297953" y="330075"/>
              <a:chExt cx="5169293" cy="1699505"/>
            </a:xfrm>
          </p:grpSpPr>
          <p:sp>
            <p:nvSpPr>
              <p:cNvPr id="34" name="Shape 34"/>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35" name="Shape 35"/>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36" name="Shape 36"/>
            <p:cNvGrpSpPr/>
            <p:nvPr/>
          </p:nvGrpSpPr>
          <p:grpSpPr>
            <a:xfrm flipH="1">
              <a:off x="5578208" y="4646737"/>
              <a:ext cx="2199862" cy="304562"/>
              <a:chOff x="-5827152" y="330075"/>
              <a:chExt cx="12276018" cy="1699568"/>
            </a:xfrm>
          </p:grpSpPr>
          <p:sp>
            <p:nvSpPr>
              <p:cNvPr id="37" name="Shape 37"/>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38" name="Shape 38"/>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39" name="Shape 39"/>
          <p:cNvSpPr txBox="1">
            <a:spLocks noGrp="1"/>
          </p:cNvSpPr>
          <p:nvPr>
            <p:ph type="ctrTitle"/>
          </p:nvPr>
        </p:nvSpPr>
        <p:spPr>
          <a:xfrm>
            <a:off x="463525" y="2871148"/>
            <a:ext cx="4094400" cy="1159800"/>
          </a:xfrm>
          <a:prstGeom prst="rect">
            <a:avLst/>
          </a:prstGeom>
        </p:spPr>
        <p:txBody>
          <a:bodyPr lIns="91425" tIns="91425" rIns="91425" bIns="91425" anchor="b" anchorCtr="0"/>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a:endParaRPr/>
          </a:p>
        </p:txBody>
      </p:sp>
      <p:sp>
        <p:nvSpPr>
          <p:cNvPr id="40" name="Shape 40"/>
          <p:cNvSpPr txBox="1">
            <a:spLocks noGrp="1"/>
          </p:cNvSpPr>
          <p:nvPr>
            <p:ph type="subTitle" idx="1"/>
          </p:nvPr>
        </p:nvSpPr>
        <p:spPr>
          <a:xfrm>
            <a:off x="463525" y="3975448"/>
            <a:ext cx="4094400" cy="784800"/>
          </a:xfrm>
          <a:prstGeom prst="rect">
            <a:avLst/>
          </a:prstGeom>
        </p:spPr>
        <p:txBody>
          <a:bodyPr lIns="91425" tIns="91425" rIns="91425" bIns="91425" anchor="t" anchorCtr="0"/>
          <a:lstStyle>
            <a:lvl1pPr lvl="0" rtl="0">
              <a:spcBef>
                <a:spcPts val="0"/>
              </a:spcBef>
              <a:buClr>
                <a:srgbClr val="FF9800"/>
              </a:buClr>
              <a:buSzPct val="100000"/>
              <a:buNone/>
              <a:defRPr sz="2000">
                <a:solidFill>
                  <a:srgbClr val="FF9800"/>
                </a:solidFill>
              </a:defRPr>
            </a:lvl1pPr>
            <a:lvl2pPr lvl="1" rtl="0">
              <a:spcBef>
                <a:spcPts val="0"/>
              </a:spcBef>
              <a:buClr>
                <a:srgbClr val="FF9800"/>
              </a:buClr>
              <a:buSzPct val="100000"/>
              <a:buNone/>
              <a:defRPr sz="2000">
                <a:solidFill>
                  <a:srgbClr val="FF9800"/>
                </a:solidFill>
              </a:defRPr>
            </a:lvl2pPr>
            <a:lvl3pPr lvl="2" rtl="0">
              <a:spcBef>
                <a:spcPts val="0"/>
              </a:spcBef>
              <a:buClr>
                <a:srgbClr val="FF9800"/>
              </a:buClr>
              <a:buSzPct val="100000"/>
              <a:buNone/>
              <a:defRPr sz="2000">
                <a:solidFill>
                  <a:srgbClr val="FF9800"/>
                </a:solidFill>
              </a:defRPr>
            </a:lvl3pPr>
            <a:lvl4pPr lvl="3" rtl="0">
              <a:spcBef>
                <a:spcPts val="0"/>
              </a:spcBef>
              <a:buClr>
                <a:srgbClr val="FF9800"/>
              </a:buClr>
              <a:buSzPct val="100000"/>
              <a:buNone/>
              <a:defRPr sz="2000">
                <a:solidFill>
                  <a:srgbClr val="FF9800"/>
                </a:solidFill>
              </a:defRPr>
            </a:lvl4pPr>
            <a:lvl5pPr lvl="4" rtl="0">
              <a:spcBef>
                <a:spcPts val="0"/>
              </a:spcBef>
              <a:buClr>
                <a:srgbClr val="FF9800"/>
              </a:buClr>
              <a:buSzPct val="100000"/>
              <a:buNone/>
              <a:defRPr sz="2000">
                <a:solidFill>
                  <a:srgbClr val="FF9800"/>
                </a:solidFill>
              </a:defRPr>
            </a:lvl5pPr>
            <a:lvl6pPr lvl="5" rtl="0">
              <a:spcBef>
                <a:spcPts val="0"/>
              </a:spcBef>
              <a:buClr>
                <a:srgbClr val="FF9800"/>
              </a:buClr>
              <a:buSzPct val="100000"/>
              <a:buNone/>
              <a:defRPr sz="2000">
                <a:solidFill>
                  <a:srgbClr val="FF9800"/>
                </a:solidFill>
              </a:defRPr>
            </a:lvl6pPr>
            <a:lvl7pPr lvl="6" rtl="0">
              <a:spcBef>
                <a:spcPts val="0"/>
              </a:spcBef>
              <a:buClr>
                <a:srgbClr val="FF9800"/>
              </a:buClr>
              <a:buSzPct val="100000"/>
              <a:buNone/>
              <a:defRPr sz="2000">
                <a:solidFill>
                  <a:srgbClr val="FF9800"/>
                </a:solidFill>
              </a:defRPr>
            </a:lvl7pPr>
            <a:lvl8pPr lvl="7" rtl="0">
              <a:spcBef>
                <a:spcPts val="0"/>
              </a:spcBef>
              <a:buClr>
                <a:srgbClr val="FF9800"/>
              </a:buClr>
              <a:buSzPct val="100000"/>
              <a:buNone/>
              <a:defRPr sz="2000">
                <a:solidFill>
                  <a:srgbClr val="FF9800"/>
                </a:solidFill>
              </a:defRPr>
            </a:lvl8pPr>
            <a:lvl9pPr lvl="8" rtl="0">
              <a:spcBef>
                <a:spcPts val="0"/>
              </a:spcBef>
              <a:buClr>
                <a:srgbClr val="FF9800"/>
              </a:buClr>
              <a:buSzPct val="100000"/>
              <a:buNone/>
              <a:defRPr sz="2000">
                <a:solidFill>
                  <a:srgbClr val="FF9800"/>
                </a:solidFill>
              </a:defRPr>
            </a:lvl9pPr>
          </a:lstStyle>
          <a:p>
            <a:endParaRPr/>
          </a:p>
        </p:txBody>
      </p:sp>
      <p:sp>
        <p:nvSpPr>
          <p:cNvPr id="41" name="Shape 4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61"/>
        <p:cNvGrpSpPr/>
        <p:nvPr/>
      </p:nvGrpSpPr>
      <p:grpSpPr>
        <a:xfrm>
          <a:off x="0" y="0"/>
          <a:ext cx="0" cy="0"/>
          <a:chOff x="0" y="0"/>
          <a:chExt cx="0" cy="0"/>
        </a:xfrm>
      </p:grpSpPr>
      <p:grpSp>
        <p:nvGrpSpPr>
          <p:cNvPr id="62" name="Shape 62"/>
          <p:cNvGrpSpPr/>
          <p:nvPr/>
        </p:nvGrpSpPr>
        <p:grpSpPr>
          <a:xfrm>
            <a:off x="-3" y="40"/>
            <a:ext cx="7072430" cy="1327314"/>
            <a:chOff x="-3" y="40"/>
            <a:chExt cx="7072430" cy="1327314"/>
          </a:xfrm>
        </p:grpSpPr>
        <p:sp>
          <p:nvSpPr>
            <p:cNvPr id="63" name="Shape 63"/>
            <p:cNvSpPr/>
            <p:nvPr/>
          </p:nvSpPr>
          <p:spPr>
            <a:xfrm>
              <a:off x="6292649" y="126425"/>
              <a:ext cx="779700" cy="259800"/>
            </a:xfrm>
            <a:prstGeom prst="triangle">
              <a:avLst>
                <a:gd name="adj" fmla="val 32425"/>
              </a:avLst>
            </a:prstGeom>
            <a:solidFill>
              <a:schemeClr val="tx1">
                <a:lumMod val="50000"/>
              </a:schemeClr>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64" name="Shape 64"/>
            <p:cNvGrpSpPr/>
            <p:nvPr/>
          </p:nvGrpSpPr>
          <p:grpSpPr>
            <a:xfrm rot="10800000" flipH="1">
              <a:off x="2" y="40"/>
              <a:ext cx="6756167" cy="1327314"/>
              <a:chOff x="-2168137" y="330075"/>
              <a:chExt cx="8650662" cy="1699506"/>
            </a:xfrm>
          </p:grpSpPr>
          <p:sp>
            <p:nvSpPr>
              <p:cNvPr id="65" name="Shape 6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6" name="Shape 6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67" name="Shape 67"/>
            <p:cNvGrpSpPr/>
            <p:nvPr/>
          </p:nvGrpSpPr>
          <p:grpSpPr>
            <a:xfrm rot="10800000" flipH="1">
              <a:off x="-3" y="381007"/>
              <a:ext cx="7072430" cy="771743"/>
              <a:chOff x="-9092084" y="330075"/>
              <a:chExt cx="15574609" cy="1699501"/>
            </a:xfrm>
          </p:grpSpPr>
          <p:sp>
            <p:nvSpPr>
              <p:cNvPr id="68" name="Shape 68"/>
              <p:cNvSpPr/>
              <p:nvPr/>
            </p:nvSpPr>
            <p:spPr>
              <a:xfrm>
                <a:off x="-9092084" y="330076"/>
                <a:ext cx="13882200" cy="1699500"/>
              </a:xfrm>
              <a:prstGeom prst="rect">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9" name="Shape 69"/>
              <p:cNvSpPr/>
              <p:nvPr/>
            </p:nvSpPr>
            <p:spPr>
              <a:xfrm>
                <a:off x="4783024" y="330075"/>
                <a:ext cx="1699500" cy="1699500"/>
              </a:xfrm>
              <a:prstGeom prst="rtTriangle">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70" name="Shape 70"/>
          <p:cNvGrpSpPr/>
          <p:nvPr/>
        </p:nvGrpSpPr>
        <p:grpSpPr>
          <a:xfrm>
            <a:off x="6946841" y="4472722"/>
            <a:ext cx="2202829" cy="670794"/>
            <a:chOff x="5575241" y="4472722"/>
            <a:chExt cx="2202829" cy="670794"/>
          </a:xfrm>
        </p:grpSpPr>
        <p:sp>
          <p:nvSpPr>
            <p:cNvPr id="71" name="Shape 7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72" name="Shape 72"/>
            <p:cNvGrpSpPr/>
            <p:nvPr/>
          </p:nvGrpSpPr>
          <p:grpSpPr>
            <a:xfrm flipH="1">
              <a:off x="5734850" y="4472722"/>
              <a:ext cx="2040836" cy="670794"/>
              <a:chOff x="1297953" y="330075"/>
              <a:chExt cx="5169293" cy="1699505"/>
            </a:xfrm>
          </p:grpSpPr>
          <p:sp>
            <p:nvSpPr>
              <p:cNvPr id="73" name="Shape 7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74" name="Shape 7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75" name="Shape 75"/>
            <p:cNvGrpSpPr/>
            <p:nvPr/>
          </p:nvGrpSpPr>
          <p:grpSpPr>
            <a:xfrm flipH="1">
              <a:off x="5578208" y="4646737"/>
              <a:ext cx="2199862" cy="304562"/>
              <a:chOff x="-5827152" y="330075"/>
              <a:chExt cx="12276018" cy="1699568"/>
            </a:xfrm>
          </p:grpSpPr>
          <p:sp>
            <p:nvSpPr>
              <p:cNvPr id="76" name="Shape 7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77" name="Shape 7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78" name="Shape 78"/>
          <p:cNvSpPr txBox="1">
            <a:spLocks noGrp="1"/>
          </p:cNvSpPr>
          <p:nvPr>
            <p:ph type="title"/>
          </p:nvPr>
        </p:nvSpPr>
        <p:spPr>
          <a:xfrm>
            <a:off x="814275" y="392575"/>
            <a:ext cx="5492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79" name="Shape 79"/>
          <p:cNvSpPr txBox="1">
            <a:spLocks noGrp="1"/>
          </p:cNvSpPr>
          <p:nvPr>
            <p:ph type="body" idx="1"/>
          </p:nvPr>
        </p:nvSpPr>
        <p:spPr>
          <a:xfrm>
            <a:off x="814275" y="1327350"/>
            <a:ext cx="6132600" cy="31455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0" name="Shape 8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81"/>
        <p:cNvGrpSpPr/>
        <p:nvPr/>
      </p:nvGrpSpPr>
      <p:grpSpPr>
        <a:xfrm>
          <a:off x="0" y="0"/>
          <a:ext cx="0" cy="0"/>
          <a:chOff x="0" y="0"/>
          <a:chExt cx="0" cy="0"/>
        </a:xfrm>
      </p:grpSpPr>
      <p:grpSp>
        <p:nvGrpSpPr>
          <p:cNvPr id="82" name="Shape 82"/>
          <p:cNvGrpSpPr/>
          <p:nvPr/>
        </p:nvGrpSpPr>
        <p:grpSpPr>
          <a:xfrm>
            <a:off x="-3" y="40"/>
            <a:ext cx="7072430" cy="1327314"/>
            <a:chOff x="-3" y="40"/>
            <a:chExt cx="7072430" cy="1327314"/>
          </a:xfrm>
        </p:grpSpPr>
        <p:sp>
          <p:nvSpPr>
            <p:cNvPr id="83" name="Shape 83"/>
            <p:cNvSpPr/>
            <p:nvPr/>
          </p:nvSpPr>
          <p:spPr>
            <a:xfrm>
              <a:off x="6292649" y="126425"/>
              <a:ext cx="779700" cy="259800"/>
            </a:xfrm>
            <a:prstGeom prst="triangle">
              <a:avLst>
                <a:gd name="adj" fmla="val 32425"/>
              </a:avLst>
            </a:prstGeom>
            <a:solidFill>
              <a:srgbClr val="00006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84" name="Shape 84"/>
            <p:cNvGrpSpPr/>
            <p:nvPr/>
          </p:nvGrpSpPr>
          <p:grpSpPr>
            <a:xfrm rot="10800000" flipH="1">
              <a:off x="2" y="40"/>
              <a:ext cx="6756167" cy="1327314"/>
              <a:chOff x="-2168137" y="330075"/>
              <a:chExt cx="8650662" cy="1699506"/>
            </a:xfrm>
          </p:grpSpPr>
          <p:sp>
            <p:nvSpPr>
              <p:cNvPr id="85" name="Shape 8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6" name="Shape 8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87" name="Shape 87"/>
            <p:cNvGrpSpPr/>
            <p:nvPr/>
          </p:nvGrpSpPr>
          <p:grpSpPr>
            <a:xfrm rot="10800000" flipH="1">
              <a:off x="-3" y="381007"/>
              <a:ext cx="7072430" cy="771743"/>
              <a:chOff x="-9092084" y="330075"/>
              <a:chExt cx="15574609" cy="1699501"/>
            </a:xfrm>
          </p:grpSpPr>
          <p:sp>
            <p:nvSpPr>
              <p:cNvPr id="88" name="Shape 88"/>
              <p:cNvSpPr/>
              <p:nvPr/>
            </p:nvSpPr>
            <p:spPr>
              <a:xfrm>
                <a:off x="-9092084" y="330076"/>
                <a:ext cx="13882200" cy="1699500"/>
              </a:xfrm>
              <a:prstGeom prst="rect">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9" name="Shape 89"/>
              <p:cNvSpPr/>
              <p:nvPr/>
            </p:nvSpPr>
            <p:spPr>
              <a:xfrm>
                <a:off x="4783024" y="330075"/>
                <a:ext cx="1699500" cy="1699500"/>
              </a:xfrm>
              <a:prstGeom prst="rtTriangle">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90" name="Shape 90"/>
          <p:cNvGrpSpPr/>
          <p:nvPr/>
        </p:nvGrpSpPr>
        <p:grpSpPr>
          <a:xfrm>
            <a:off x="6946841" y="4472722"/>
            <a:ext cx="2202829" cy="670794"/>
            <a:chOff x="5575241" y="4472722"/>
            <a:chExt cx="2202829" cy="670794"/>
          </a:xfrm>
        </p:grpSpPr>
        <p:sp>
          <p:nvSpPr>
            <p:cNvPr id="91" name="Shape 9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92" name="Shape 92"/>
            <p:cNvGrpSpPr/>
            <p:nvPr/>
          </p:nvGrpSpPr>
          <p:grpSpPr>
            <a:xfrm flipH="1">
              <a:off x="5734850" y="4472722"/>
              <a:ext cx="2040836" cy="670794"/>
              <a:chOff x="1297953" y="330075"/>
              <a:chExt cx="5169293" cy="1699505"/>
            </a:xfrm>
          </p:grpSpPr>
          <p:sp>
            <p:nvSpPr>
              <p:cNvPr id="93" name="Shape 9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94" name="Shape 9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95" name="Shape 95"/>
            <p:cNvGrpSpPr/>
            <p:nvPr/>
          </p:nvGrpSpPr>
          <p:grpSpPr>
            <a:xfrm flipH="1">
              <a:off x="5578208" y="4646737"/>
              <a:ext cx="2199862" cy="304562"/>
              <a:chOff x="-5827152" y="330075"/>
              <a:chExt cx="12276018" cy="1699568"/>
            </a:xfrm>
          </p:grpSpPr>
          <p:sp>
            <p:nvSpPr>
              <p:cNvPr id="96" name="Shape 9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97" name="Shape 9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98" name="Shape 98"/>
          <p:cNvSpPr txBox="1">
            <a:spLocks noGrp="1"/>
          </p:cNvSpPr>
          <p:nvPr>
            <p:ph type="title"/>
          </p:nvPr>
        </p:nvSpPr>
        <p:spPr>
          <a:xfrm>
            <a:off x="814275" y="392575"/>
            <a:ext cx="5258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9" name="Shape 99"/>
          <p:cNvSpPr txBox="1">
            <a:spLocks noGrp="1"/>
          </p:cNvSpPr>
          <p:nvPr>
            <p:ph type="body" idx="1"/>
          </p:nvPr>
        </p:nvSpPr>
        <p:spPr>
          <a:xfrm>
            <a:off x="814275" y="1537987"/>
            <a:ext cx="3378300" cy="2724300"/>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100" name="Shape 100"/>
          <p:cNvSpPr txBox="1">
            <a:spLocks noGrp="1"/>
          </p:cNvSpPr>
          <p:nvPr>
            <p:ph type="body" idx="2"/>
          </p:nvPr>
        </p:nvSpPr>
        <p:spPr>
          <a:xfrm>
            <a:off x="4396123" y="1537987"/>
            <a:ext cx="3378299" cy="2724300"/>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101" name="Shape 10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lIns="91425" tIns="91425" rIns="91425" bIns="91425" anchor="ctr" anchorCtr="0"/>
          <a:lstStyle>
            <a:lvl1pPr lvl="0">
              <a:spcBef>
                <a:spcPts val="60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lvl="1">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lvl="2">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lvl="3">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lvl="4">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lvl="5">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lvl="6">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lvl="7">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lvl="8">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200" b="1">
                <a:solidFill>
                  <a:srgbClr val="FFFFFF"/>
                </a:solidFill>
                <a:latin typeface="Roboto Condensed"/>
                <a:ea typeface="Roboto Condensed"/>
                <a:cs typeface="Roboto Condensed"/>
                <a:sym typeface="Roboto Condensed"/>
              </a:rPr>
              <a:t>‹#›</a:t>
            </a:fld>
            <a:endParaRPr lang="en" sz="1200" b="1">
              <a:solidFill>
                <a:srgbClr val="FFFFFF"/>
              </a:solidFill>
              <a:latin typeface="Roboto Condensed"/>
              <a:ea typeface="Roboto Condensed"/>
              <a:cs typeface="Roboto Condensed"/>
              <a:sym typeface="Roboto Condense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Lst>
  <p:transition>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CLUE@scsk12.or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mailto:chandlerjc@scsk12.org" TargetMode="External"/><Relationship Id="rId4" Type="http://schemas.openxmlformats.org/officeDocument/2006/relationships/hyperlink" Target="http://www.clue901.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2" name="Shape 222"/>
          <p:cNvSpPr txBox="1">
            <a:spLocks noGrp="1"/>
          </p:cNvSpPr>
          <p:nvPr>
            <p:ph type="subTitle" idx="1"/>
          </p:nvPr>
        </p:nvSpPr>
        <p:spPr>
          <a:xfrm>
            <a:off x="463524" y="4244815"/>
            <a:ext cx="4721895" cy="784800"/>
          </a:xfrm>
          <a:prstGeom prst="rect">
            <a:avLst/>
          </a:prstGeom>
        </p:spPr>
        <p:txBody>
          <a:bodyPr lIns="91425" tIns="91425" rIns="91425" bIns="91425" anchor="t" anchorCtr="0">
            <a:noAutofit/>
          </a:bodyPr>
          <a:lstStyle/>
          <a:p>
            <a:pPr lvl="0" rtl="0">
              <a:lnSpc>
                <a:spcPct val="50000"/>
              </a:lnSpc>
              <a:spcBef>
                <a:spcPts val="0"/>
              </a:spcBef>
              <a:buNone/>
            </a:pPr>
            <a:r>
              <a:rPr lang="en-US" dirty="0" smtClean="0">
                <a:latin typeface="+mj-lt"/>
              </a:rPr>
              <a:t>Jennifer C. Chandler</a:t>
            </a:r>
          </a:p>
          <a:p>
            <a:pPr lvl="0" rtl="0">
              <a:lnSpc>
                <a:spcPct val="50000"/>
              </a:lnSpc>
              <a:spcBef>
                <a:spcPts val="0"/>
              </a:spcBef>
              <a:buNone/>
            </a:pPr>
            <a:r>
              <a:rPr lang="en-US" dirty="0" smtClean="0">
                <a:latin typeface="+mj-lt"/>
              </a:rPr>
              <a:t>SCS Gifted </a:t>
            </a:r>
            <a:r>
              <a:rPr lang="en-US" dirty="0" smtClean="0">
                <a:latin typeface="+mj-lt"/>
              </a:rPr>
              <a:t>Supervisor</a:t>
            </a:r>
            <a:endParaRPr lang="en" dirty="0">
              <a:latin typeface="+mj-lt"/>
            </a:endParaRPr>
          </a:p>
        </p:txBody>
      </p:sp>
      <p:sp>
        <p:nvSpPr>
          <p:cNvPr id="223" name="Shape 223"/>
          <p:cNvSpPr txBox="1">
            <a:spLocks noGrp="1"/>
          </p:cNvSpPr>
          <p:nvPr>
            <p:ph type="sldNum" idx="12"/>
          </p:nvPr>
        </p:nvSpPr>
        <p:spPr>
          <a:prstGeom prst="rect">
            <a:avLst/>
          </a:prstGeom>
        </p:spPr>
        <p:txBody>
          <a:bodyPr lIns="91425" tIns="91425" rIns="91425" bIns="91425" anchor="ctr" anchorCtr="0">
            <a:noAutofit/>
          </a:bodyPr>
          <a:lstStyle/>
          <a:p>
            <a:pPr lvl="0">
              <a:spcBef>
                <a:spcPts val="0"/>
              </a:spcBef>
              <a:buNone/>
            </a:pPr>
            <a:fld id="{00000000-1234-1234-1234-123412341234}" type="slidenum">
              <a:rPr lang="en"/>
              <a:t>1</a:t>
            </a:fld>
            <a:endParaRPr lang="en"/>
          </a:p>
        </p:txBody>
      </p:sp>
      <p:sp>
        <p:nvSpPr>
          <p:cNvPr id="6" name="Shape 184"/>
          <p:cNvSpPr txBox="1">
            <a:spLocks/>
          </p:cNvSpPr>
          <p:nvPr/>
        </p:nvSpPr>
        <p:spPr>
          <a:xfrm>
            <a:off x="463524" y="2196518"/>
            <a:ext cx="6115700" cy="2961900"/>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Roboto Condensed"/>
              <a:buNone/>
              <a:defRPr sz="3000" b="1" i="0" u="none" strike="noStrike" cap="none">
                <a:solidFill>
                  <a:srgbClr val="FFFFFF"/>
                </a:solidFill>
                <a:latin typeface="Roboto Condensed"/>
                <a:ea typeface="Roboto Condensed"/>
                <a:cs typeface="Roboto Condensed"/>
                <a:sym typeface="Roboto Condensed"/>
              </a:defRPr>
            </a:lvl1pPr>
            <a:lvl2pPr lvl="1" rtl="0">
              <a:spcBef>
                <a:spcPts val="0"/>
              </a:spcBef>
              <a:buClr>
                <a:srgbClr val="FFFFFF"/>
              </a:buClr>
              <a:buSzPct val="100000"/>
              <a:buFont typeface="Roboto Condensed"/>
              <a:buNone/>
              <a:defRPr sz="3000" b="1">
                <a:solidFill>
                  <a:srgbClr val="FFFFFF"/>
                </a:solidFill>
                <a:latin typeface="Roboto Condensed"/>
                <a:ea typeface="Roboto Condensed"/>
                <a:cs typeface="Roboto Condensed"/>
                <a:sym typeface="Roboto Condensed"/>
              </a:defRPr>
            </a:lvl2pPr>
            <a:lvl3pPr lvl="2" rtl="0">
              <a:spcBef>
                <a:spcPts val="0"/>
              </a:spcBef>
              <a:buClr>
                <a:srgbClr val="FFFFFF"/>
              </a:buClr>
              <a:buSzPct val="100000"/>
              <a:buFont typeface="Roboto Condensed"/>
              <a:buNone/>
              <a:defRPr sz="3000" b="1">
                <a:solidFill>
                  <a:srgbClr val="FFFFFF"/>
                </a:solidFill>
                <a:latin typeface="Roboto Condensed"/>
                <a:ea typeface="Roboto Condensed"/>
                <a:cs typeface="Roboto Condensed"/>
                <a:sym typeface="Roboto Condensed"/>
              </a:defRPr>
            </a:lvl3pPr>
            <a:lvl4pPr lvl="3" rtl="0">
              <a:spcBef>
                <a:spcPts val="0"/>
              </a:spcBef>
              <a:buClr>
                <a:srgbClr val="FFFFFF"/>
              </a:buClr>
              <a:buSzPct val="100000"/>
              <a:buFont typeface="Roboto Condensed"/>
              <a:buNone/>
              <a:defRPr sz="3000" b="1">
                <a:solidFill>
                  <a:srgbClr val="FFFFFF"/>
                </a:solidFill>
                <a:latin typeface="Roboto Condensed"/>
                <a:ea typeface="Roboto Condensed"/>
                <a:cs typeface="Roboto Condensed"/>
                <a:sym typeface="Roboto Condensed"/>
              </a:defRPr>
            </a:lvl4pPr>
            <a:lvl5pPr lvl="4" rtl="0">
              <a:spcBef>
                <a:spcPts val="0"/>
              </a:spcBef>
              <a:buClr>
                <a:srgbClr val="FFFFFF"/>
              </a:buClr>
              <a:buSzPct val="100000"/>
              <a:buFont typeface="Roboto Condensed"/>
              <a:buNone/>
              <a:defRPr sz="3000" b="1">
                <a:solidFill>
                  <a:srgbClr val="FFFFFF"/>
                </a:solidFill>
                <a:latin typeface="Roboto Condensed"/>
                <a:ea typeface="Roboto Condensed"/>
                <a:cs typeface="Roboto Condensed"/>
                <a:sym typeface="Roboto Condensed"/>
              </a:defRPr>
            </a:lvl5pPr>
            <a:lvl6pPr lvl="5" rtl="0">
              <a:spcBef>
                <a:spcPts val="0"/>
              </a:spcBef>
              <a:buClr>
                <a:srgbClr val="FFFFFF"/>
              </a:buClr>
              <a:buSzPct val="100000"/>
              <a:buFont typeface="Roboto Condensed"/>
              <a:buNone/>
              <a:defRPr sz="3000" b="1">
                <a:solidFill>
                  <a:srgbClr val="FFFFFF"/>
                </a:solidFill>
                <a:latin typeface="Roboto Condensed"/>
                <a:ea typeface="Roboto Condensed"/>
                <a:cs typeface="Roboto Condensed"/>
                <a:sym typeface="Roboto Condensed"/>
              </a:defRPr>
            </a:lvl6pPr>
            <a:lvl7pPr lvl="6" rtl="0">
              <a:spcBef>
                <a:spcPts val="0"/>
              </a:spcBef>
              <a:buClr>
                <a:srgbClr val="FFFFFF"/>
              </a:buClr>
              <a:buSzPct val="100000"/>
              <a:buFont typeface="Roboto Condensed"/>
              <a:buNone/>
              <a:defRPr sz="3000" b="1">
                <a:solidFill>
                  <a:srgbClr val="FFFFFF"/>
                </a:solidFill>
                <a:latin typeface="Roboto Condensed"/>
                <a:ea typeface="Roboto Condensed"/>
                <a:cs typeface="Roboto Condensed"/>
                <a:sym typeface="Roboto Condensed"/>
              </a:defRPr>
            </a:lvl7pPr>
            <a:lvl8pPr lvl="7" rtl="0">
              <a:spcBef>
                <a:spcPts val="0"/>
              </a:spcBef>
              <a:buClr>
                <a:srgbClr val="FFFFFF"/>
              </a:buClr>
              <a:buSzPct val="100000"/>
              <a:buFont typeface="Roboto Condensed"/>
              <a:buNone/>
              <a:defRPr sz="3000" b="1">
                <a:solidFill>
                  <a:srgbClr val="FFFFFF"/>
                </a:solidFill>
                <a:latin typeface="Roboto Condensed"/>
                <a:ea typeface="Roboto Condensed"/>
                <a:cs typeface="Roboto Condensed"/>
                <a:sym typeface="Roboto Condensed"/>
              </a:defRPr>
            </a:lvl8pPr>
            <a:lvl9pPr lvl="8" rtl="0">
              <a:spcBef>
                <a:spcPts val="0"/>
              </a:spcBef>
              <a:buClr>
                <a:srgbClr val="FFFFFF"/>
              </a:buClr>
              <a:buSzPct val="100000"/>
              <a:buFont typeface="Roboto Condensed"/>
              <a:buNone/>
              <a:defRPr sz="3000" b="1">
                <a:solidFill>
                  <a:srgbClr val="FFFFFF"/>
                </a:solidFill>
                <a:latin typeface="Roboto Condensed"/>
                <a:ea typeface="Roboto Condensed"/>
                <a:cs typeface="Roboto Condensed"/>
                <a:sym typeface="Roboto Condensed"/>
              </a:defRPr>
            </a:lvl9pPr>
          </a:lstStyle>
          <a:p>
            <a:r>
              <a:rPr lang="en-US" sz="2800" b="0" dirty="0" smtClean="0">
                <a:latin typeface="Arial Black"/>
                <a:cs typeface="Arial Black"/>
              </a:rPr>
              <a:t>GIFTED SERVICES</a:t>
            </a:r>
            <a:br>
              <a:rPr lang="en-US" sz="2800" b="0" dirty="0" smtClean="0">
                <a:latin typeface="Arial Black"/>
                <a:cs typeface="Arial Black"/>
              </a:rPr>
            </a:br>
            <a:r>
              <a:rPr lang="en-US" sz="2800" b="0" dirty="0" smtClean="0">
                <a:latin typeface="Arial Black"/>
                <a:cs typeface="Arial Black"/>
              </a:rPr>
              <a:t>&amp; SCS CHARTERS</a:t>
            </a:r>
            <a:endParaRPr lang="en" sz="2800" b="0" dirty="0">
              <a:latin typeface="Arial Black"/>
              <a:cs typeface="Arial Black"/>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7"/>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en-US"/>
              <a:t>Twice-Exceptional or 2E Students</a:t>
            </a:r>
            <a:endParaRPr/>
          </a:p>
        </p:txBody>
      </p:sp>
      <p:sp>
        <p:nvSpPr>
          <p:cNvPr id="202" name="Google Shape;202;p17"/>
          <p:cNvSpPr txBox="1">
            <a:spLocks noGrp="1"/>
          </p:cNvSpPr>
          <p:nvPr>
            <p:ph type="body" idx="1"/>
          </p:nvPr>
        </p:nvSpPr>
        <p:spPr>
          <a:xfrm>
            <a:off x="75267" y="1452625"/>
            <a:ext cx="5239918" cy="2725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500"/>
              <a:buNone/>
            </a:pPr>
            <a:r>
              <a:rPr lang="en-US" sz="1800" b="1" dirty="0">
                <a:solidFill>
                  <a:srgbClr val="C00000"/>
                </a:solidFill>
                <a:latin typeface="Arial"/>
                <a:ea typeface="Arial"/>
                <a:cs typeface="Arial"/>
                <a:sym typeface="Arial"/>
              </a:rPr>
              <a:t>30% of gifted students have a learning disability or special need in addition to being gifted.</a:t>
            </a:r>
            <a:r>
              <a:rPr lang="en-US" sz="1800" dirty="0">
                <a:solidFill>
                  <a:srgbClr val="C00000"/>
                </a:solidFill>
              </a:rPr>
              <a:t>*</a:t>
            </a:r>
            <a:endParaRPr sz="1800" dirty="0"/>
          </a:p>
          <a:p>
            <a:pPr marL="0" lvl="0" indent="0" algn="l" rtl="0">
              <a:lnSpc>
                <a:spcPct val="100000"/>
              </a:lnSpc>
              <a:spcBef>
                <a:spcPts val="1000"/>
              </a:spcBef>
              <a:spcAft>
                <a:spcPts val="0"/>
              </a:spcAft>
              <a:buSzPts val="1500"/>
              <a:buNone/>
            </a:pPr>
            <a:r>
              <a:rPr lang="en-US" sz="1800" dirty="0">
                <a:latin typeface="Arial"/>
                <a:ea typeface="Arial"/>
                <a:cs typeface="Arial"/>
                <a:sym typeface="Arial"/>
              </a:rPr>
              <a:t>This other exceptionality make it difficult to identify gifted students. On the other hand, because the student is gifted, s/he can mask the other disability by creating coping mechanisms that make it harder for adults to identify the other disability.</a:t>
            </a:r>
            <a:endParaRPr sz="1800" dirty="0"/>
          </a:p>
          <a:p>
            <a:pPr marL="0" lvl="0" indent="0" algn="l" rtl="0">
              <a:lnSpc>
                <a:spcPct val="100000"/>
              </a:lnSpc>
              <a:spcBef>
                <a:spcPts val="1000"/>
              </a:spcBef>
              <a:spcAft>
                <a:spcPts val="0"/>
              </a:spcAft>
              <a:buSzPts val="1500"/>
              <a:buNone/>
            </a:pPr>
            <a:r>
              <a:rPr lang="en-US" sz="1800" dirty="0">
                <a:latin typeface="Arial"/>
                <a:ea typeface="Arial"/>
                <a:cs typeface="Arial"/>
                <a:sym typeface="Arial"/>
              </a:rPr>
              <a:t>- Analogy from </a:t>
            </a:r>
            <a:r>
              <a:rPr lang="en-US" sz="1800" i="1" dirty="0">
                <a:latin typeface="Arial"/>
                <a:ea typeface="Arial"/>
                <a:cs typeface="Arial"/>
                <a:sym typeface="Arial"/>
              </a:rPr>
              <a:t>The Little Prince</a:t>
            </a:r>
            <a:endParaRPr sz="1800" dirty="0">
              <a:latin typeface="Arial"/>
              <a:ea typeface="Arial"/>
              <a:cs typeface="Arial"/>
              <a:sym typeface="Arial"/>
            </a:endParaRPr>
          </a:p>
        </p:txBody>
      </p:sp>
      <p:sp>
        <p:nvSpPr>
          <p:cNvPr id="203" name="Google Shape;203;p17"/>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10</a:t>
            </a:fld>
            <a:endParaRPr/>
          </a:p>
        </p:txBody>
      </p:sp>
      <p:pic>
        <p:nvPicPr>
          <p:cNvPr id="204" name="Google Shape;204;p17"/>
          <p:cNvPicPr preferRelativeResize="0"/>
          <p:nvPr/>
        </p:nvPicPr>
        <p:blipFill rotWithShape="1">
          <a:blip r:embed="rId3">
            <a:alphaModFix/>
          </a:blip>
          <a:srcRect b="51574"/>
          <a:stretch/>
        </p:blipFill>
        <p:spPr>
          <a:xfrm>
            <a:off x="4994907" y="1877705"/>
            <a:ext cx="4149083" cy="1084979"/>
          </a:xfrm>
          <a:prstGeom prst="rect">
            <a:avLst/>
          </a:prstGeom>
          <a:noFill/>
          <a:ln>
            <a:noFill/>
          </a:ln>
        </p:spPr>
      </p:pic>
      <p:pic>
        <p:nvPicPr>
          <p:cNvPr id="205" name="Google Shape;205;p17"/>
          <p:cNvPicPr preferRelativeResize="0"/>
          <p:nvPr/>
        </p:nvPicPr>
        <p:blipFill rotWithShape="1">
          <a:blip r:embed="rId3">
            <a:alphaModFix/>
          </a:blip>
          <a:srcRect t="48583"/>
          <a:stretch/>
        </p:blipFill>
        <p:spPr>
          <a:xfrm>
            <a:off x="5315185" y="3348561"/>
            <a:ext cx="3790215" cy="1152003"/>
          </a:xfrm>
          <a:prstGeom prst="rect">
            <a:avLst/>
          </a:prstGeom>
          <a:noFill/>
          <a:ln>
            <a:noFill/>
          </a:ln>
        </p:spPr>
      </p:pic>
      <p:pic>
        <p:nvPicPr>
          <p:cNvPr id="206" name="Google Shape;206;p17"/>
          <p:cNvPicPr preferRelativeResize="0"/>
          <p:nvPr/>
        </p:nvPicPr>
        <p:blipFill>
          <a:blip r:embed="rId4">
            <a:alphaModFix/>
          </a:blip>
          <a:stretch>
            <a:fillRect/>
          </a:stretch>
        </p:blipFill>
        <p:spPr>
          <a:xfrm>
            <a:off x="4844555" y="4827900"/>
            <a:ext cx="2304412" cy="315600"/>
          </a:xfrm>
          <a:prstGeom prst="rect">
            <a:avLst/>
          </a:prstGeom>
          <a:noFill/>
          <a:ln>
            <a:noFill/>
          </a:ln>
        </p:spPr>
      </p:pic>
    </p:spTree>
    <p:extLst>
      <p:ext uri="{BB962C8B-B14F-4D97-AF65-F5344CB8AC3E}">
        <p14:creationId xmlns:p14="http://schemas.microsoft.com/office/powerpoint/2010/main" val="178082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
                                        </p:tgtEl>
                                        <p:attrNameLst>
                                          <p:attrName>style.visibility</p:attrName>
                                        </p:attrNameLst>
                                      </p:cBhvr>
                                      <p:to>
                                        <p:strVal val="visible"/>
                                      </p:to>
                                    </p:set>
                                    <p:animEffect transition="in" filter="fade">
                                      <p:cBhvr>
                                        <p:cTn id="7" dur="500"/>
                                        <p:tgtEl>
                                          <p:spTgt spid="2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
                                        </p:tgtEl>
                                        <p:attrNameLst>
                                          <p:attrName>style.visibility</p:attrName>
                                        </p:attrNameLst>
                                      </p:cBhvr>
                                      <p:to>
                                        <p:strVal val="visible"/>
                                      </p:to>
                                    </p:set>
                                    <p:animEffect transition="in" filter="fade">
                                      <p:cBhvr>
                                        <p:cTn id="12" dur="500"/>
                                        <p:tgtEl>
                                          <p:spTgt spid="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prstGeom prst="rect">
            <a:avLst/>
          </a:prstGeom>
        </p:spPr>
        <p:txBody>
          <a:bodyPr lIns="91425" tIns="91425" rIns="91425" bIns="91425" anchor="ctr" anchorCtr="0">
            <a:noAutofit/>
          </a:bodyPr>
          <a:lstStyle/>
          <a:p>
            <a:pPr lvl="0" rtl="0">
              <a:spcBef>
                <a:spcPts val="0"/>
              </a:spcBef>
              <a:buNone/>
            </a:pPr>
            <a:r>
              <a:rPr lang="en-US" dirty="0" smtClean="0">
                <a:latin typeface="Arial Black"/>
                <a:cs typeface="Arial Black"/>
              </a:rPr>
              <a:t>MORE RESOURCES</a:t>
            </a:r>
            <a:endParaRPr lang="en" dirty="0">
              <a:latin typeface="Arial Black"/>
              <a:cs typeface="Arial Black"/>
            </a:endParaRPr>
          </a:p>
        </p:txBody>
      </p:sp>
      <p:sp>
        <p:nvSpPr>
          <p:cNvPr id="193" name="Shape 193"/>
          <p:cNvSpPr txBox="1">
            <a:spLocks noGrp="1"/>
          </p:cNvSpPr>
          <p:nvPr>
            <p:ph type="body" idx="1"/>
          </p:nvPr>
        </p:nvSpPr>
        <p:spPr>
          <a:xfrm>
            <a:off x="339595" y="1577679"/>
            <a:ext cx="7576011" cy="1051791"/>
          </a:xfrm>
          <a:prstGeom prst="rect">
            <a:avLst/>
          </a:prstGeom>
        </p:spPr>
        <p:txBody>
          <a:bodyPr lIns="91425" tIns="91425" rIns="91425" bIns="91425" anchor="t" anchorCtr="0">
            <a:noAutofit/>
          </a:bodyPr>
          <a:lstStyle/>
          <a:p>
            <a:pPr lvl="0">
              <a:spcAft>
                <a:spcPts val="0"/>
              </a:spcAft>
              <a:buClr>
                <a:schemeClr val="dk1"/>
              </a:buClr>
              <a:buSzPct val="91666"/>
              <a:buNone/>
            </a:pPr>
            <a:r>
              <a:rPr lang="en-US" sz="3200" b="1" dirty="0">
                <a:solidFill>
                  <a:srgbClr val="FF9800"/>
                </a:solidFill>
                <a:latin typeface="+mj-lt"/>
              </a:rPr>
              <a:t>http://www.clue901.com/</a:t>
            </a:r>
            <a:r>
              <a:rPr lang="en-US" sz="3200" b="1" dirty="0" err="1">
                <a:solidFill>
                  <a:srgbClr val="FF9800"/>
                </a:solidFill>
                <a:latin typeface="+mj-lt"/>
              </a:rPr>
              <a:t>charter.html</a:t>
            </a:r>
            <a:endParaRPr sz="4800" dirty="0"/>
          </a:p>
        </p:txBody>
      </p:sp>
      <p:sp>
        <p:nvSpPr>
          <p:cNvPr id="192" name="Shape 192"/>
          <p:cNvSpPr txBox="1">
            <a:spLocks noGrp="1"/>
          </p:cNvSpPr>
          <p:nvPr>
            <p:ph type="sldNum" idx="12"/>
          </p:nvPr>
        </p:nvSpPr>
        <p:spPr>
          <a:prstGeom prst="rect">
            <a:avLst/>
          </a:prstGeom>
        </p:spPr>
        <p:txBody>
          <a:bodyPr lIns="91425" tIns="91425" rIns="91425" bIns="91425" anchor="ctr" anchorCtr="0">
            <a:noAutofit/>
          </a:bodyPr>
          <a:lstStyle/>
          <a:p>
            <a:pPr lvl="0">
              <a:spcBef>
                <a:spcPts val="0"/>
              </a:spcBef>
              <a:buNone/>
            </a:pPr>
            <a:fld id="{00000000-1234-1234-1234-123412341234}" type="slidenum">
              <a:rPr lang="en"/>
              <a:t>11</a:t>
            </a:fld>
            <a:endParaRPr lang="en" dirty="0"/>
          </a:p>
        </p:txBody>
      </p:sp>
      <p:pic>
        <p:nvPicPr>
          <p:cNvPr id="23" name="Picture 22" descr="SCS-Logo-Color-Transparen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51" y="414052"/>
            <a:ext cx="721042" cy="719239"/>
          </a:xfrm>
          <a:prstGeom prst="rect">
            <a:avLst/>
          </a:prstGeom>
        </p:spPr>
      </p:pic>
      <p:sp>
        <p:nvSpPr>
          <p:cNvPr id="3" name="TextBox 2"/>
          <p:cNvSpPr txBox="1"/>
          <p:nvPr/>
        </p:nvSpPr>
        <p:spPr>
          <a:xfrm>
            <a:off x="397707" y="2372930"/>
            <a:ext cx="8392041" cy="1995418"/>
          </a:xfrm>
          <a:prstGeom prst="rect">
            <a:avLst/>
          </a:prstGeom>
          <a:noFill/>
        </p:spPr>
        <p:txBody>
          <a:bodyPr wrap="none" rtlCol="0">
            <a:spAutoFit/>
          </a:bodyPr>
          <a:lstStyle/>
          <a:p>
            <a:pPr marL="285750" indent="-285750">
              <a:lnSpc>
                <a:spcPct val="150000"/>
              </a:lnSpc>
              <a:buFont typeface="Arial"/>
              <a:buChar char="•"/>
            </a:pPr>
            <a:r>
              <a:rPr lang="en-US" sz="2800" dirty="0" smtClean="0"/>
              <a:t>Guidance from the state of TN on gifted education</a:t>
            </a:r>
          </a:p>
          <a:p>
            <a:pPr marL="285750" indent="-285750">
              <a:lnSpc>
                <a:spcPct val="150000"/>
              </a:lnSpc>
              <a:buFont typeface="Arial"/>
              <a:buChar char="•"/>
            </a:pPr>
            <a:r>
              <a:rPr lang="en-US" sz="2800" dirty="0" smtClean="0"/>
              <a:t>Forms and documents</a:t>
            </a:r>
          </a:p>
          <a:p>
            <a:pPr marL="285750" indent="-285750">
              <a:lnSpc>
                <a:spcPct val="150000"/>
              </a:lnSpc>
              <a:buFont typeface="Arial"/>
              <a:buChar char="•"/>
            </a:pPr>
            <a:r>
              <a:rPr lang="en-US" sz="2800" dirty="0" smtClean="0"/>
              <a:t>Announcements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1"/>
          <p:cNvSpPr txBox="1">
            <a:spLocks noGrp="1"/>
          </p:cNvSpPr>
          <p:nvPr>
            <p:ph type="title"/>
          </p:nvPr>
        </p:nvSpPr>
        <p:spPr>
          <a:xfrm>
            <a:off x="814275" y="392575"/>
            <a:ext cx="5258400" cy="766200"/>
          </a:xfrm>
          <a:prstGeom prst="rect">
            <a:avLst/>
          </a:prstGeom>
          <a:noFill/>
          <a:ln>
            <a:noFill/>
          </a:ln>
        </p:spPr>
        <p:txBody>
          <a:bodyPr spcFirstLastPara="1" wrap="square" lIns="68550" tIns="68550" rIns="68550" bIns="68550" anchor="ctr" anchorCtr="0">
            <a:noAutofit/>
          </a:bodyPr>
          <a:lstStyle/>
          <a:p>
            <a:pPr marL="0" lvl="0" indent="0" algn="l" rtl="0">
              <a:lnSpc>
                <a:spcPct val="100000"/>
              </a:lnSpc>
              <a:spcBef>
                <a:spcPts val="0"/>
              </a:spcBef>
              <a:spcAft>
                <a:spcPts val="0"/>
              </a:spcAft>
              <a:buSzPts val="2000"/>
              <a:buNone/>
            </a:pPr>
            <a:r>
              <a:rPr lang="en-US">
                <a:latin typeface="Arial"/>
                <a:ea typeface="Arial"/>
                <a:cs typeface="Arial"/>
                <a:sym typeface="Arial"/>
              </a:rPr>
              <a:t>More Information?</a:t>
            </a:r>
            <a:endParaRPr>
              <a:latin typeface="Arial"/>
              <a:ea typeface="Arial"/>
              <a:cs typeface="Arial"/>
              <a:sym typeface="Arial"/>
            </a:endParaRPr>
          </a:p>
        </p:txBody>
      </p:sp>
      <p:sp>
        <p:nvSpPr>
          <p:cNvPr id="235" name="Google Shape;235;p21"/>
          <p:cNvSpPr txBox="1">
            <a:spLocks noGrp="1"/>
          </p:cNvSpPr>
          <p:nvPr>
            <p:ph type="sldNum" idx="12"/>
          </p:nvPr>
        </p:nvSpPr>
        <p:spPr>
          <a:xfrm>
            <a:off x="7618000" y="4636500"/>
            <a:ext cx="1487400" cy="315600"/>
          </a:xfrm>
          <a:prstGeom prst="rect">
            <a:avLst/>
          </a:prstGeom>
          <a:noFill/>
          <a:ln>
            <a:noFill/>
          </a:ln>
        </p:spPr>
        <p:txBody>
          <a:bodyPr spcFirstLastPara="1" wrap="square" lIns="68550" tIns="68550" rIns="68550" bIns="68550" anchor="ctr"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12</a:t>
            </a:fld>
            <a:endParaRPr/>
          </a:p>
        </p:txBody>
      </p:sp>
      <p:sp>
        <p:nvSpPr>
          <p:cNvPr id="236" name="Google Shape;236;p21"/>
          <p:cNvSpPr txBox="1"/>
          <p:nvPr/>
        </p:nvSpPr>
        <p:spPr>
          <a:xfrm>
            <a:off x="814275" y="1491385"/>
            <a:ext cx="6803725" cy="2686051"/>
          </a:xfrm>
          <a:prstGeom prst="rect">
            <a:avLst/>
          </a:prstGeom>
          <a:noFill/>
          <a:ln>
            <a:noFill/>
          </a:ln>
        </p:spPr>
        <p:txBody>
          <a:bodyPr spcFirstLastPara="1" wrap="square" lIns="68550" tIns="68550" rIns="68550" bIns="68550" anchor="t" anchorCtr="0">
            <a:noAutofit/>
          </a:bodyPr>
          <a:lstStyle/>
          <a:p>
            <a:pPr marL="257175" marR="0" lvl="1" indent="-257175" algn="l" rtl="0">
              <a:lnSpc>
                <a:spcPct val="100000"/>
              </a:lnSpc>
              <a:spcBef>
                <a:spcPts val="1000"/>
              </a:spcBef>
              <a:spcAft>
                <a:spcPts val="0"/>
              </a:spcAft>
              <a:buClr>
                <a:srgbClr val="C7D3E6"/>
              </a:buClr>
              <a:buSzPts val="1500"/>
              <a:buFont typeface="Arial"/>
              <a:buChar char="▻"/>
            </a:pPr>
            <a:r>
              <a:rPr lang="en-US" sz="2000" b="0" i="0" u="none" strike="noStrike" cap="none" dirty="0" smtClean="0">
                <a:solidFill>
                  <a:srgbClr val="263248"/>
                </a:solidFill>
                <a:sym typeface="Arial"/>
              </a:rPr>
              <a:t>Email </a:t>
            </a:r>
            <a:r>
              <a:rPr lang="en-US" sz="2000" b="0" i="0" u="none" strike="noStrike" cap="none" dirty="0">
                <a:solidFill>
                  <a:srgbClr val="263248"/>
                </a:solidFill>
                <a:sym typeface="Arial"/>
              </a:rPr>
              <a:t>us any time at </a:t>
            </a:r>
            <a:r>
              <a:rPr lang="en-US" sz="2000" b="0" i="0" u="sng" strike="noStrike" cap="none" dirty="0">
                <a:solidFill>
                  <a:schemeClr val="hlink"/>
                </a:solidFill>
                <a:sym typeface="Arial"/>
                <a:hlinkClick r:id="rId3"/>
              </a:rPr>
              <a:t>CLUE@scsk12.org</a:t>
            </a:r>
            <a:r>
              <a:rPr lang="en-US" sz="2000" b="0" i="0" u="none" strike="noStrike" cap="none" dirty="0">
                <a:solidFill>
                  <a:srgbClr val="263248"/>
                </a:solidFill>
                <a:sym typeface="Arial"/>
              </a:rPr>
              <a:t>. </a:t>
            </a:r>
            <a:endParaRPr sz="2000" dirty="0"/>
          </a:p>
          <a:p>
            <a:pPr marL="257175" marR="0" lvl="1" indent="-257175" algn="l" rtl="0">
              <a:lnSpc>
                <a:spcPct val="100000"/>
              </a:lnSpc>
              <a:spcBef>
                <a:spcPts val="1000"/>
              </a:spcBef>
              <a:spcAft>
                <a:spcPts val="0"/>
              </a:spcAft>
              <a:buClr>
                <a:srgbClr val="C7D3E6"/>
              </a:buClr>
              <a:buSzPts val="1500"/>
              <a:buFont typeface="Arial"/>
              <a:buChar char="▻"/>
            </a:pPr>
            <a:r>
              <a:rPr lang="en-US" sz="2000" b="0" i="0" u="none" strike="noStrike" cap="none" dirty="0">
                <a:solidFill>
                  <a:srgbClr val="263248"/>
                </a:solidFill>
                <a:sym typeface="Arial"/>
              </a:rPr>
              <a:t>Visit our webpage at </a:t>
            </a:r>
            <a:r>
              <a:rPr lang="en-US" sz="2000" b="0" i="0" u="sng" strike="noStrike" cap="none" dirty="0">
                <a:solidFill>
                  <a:schemeClr val="hlink"/>
                </a:solidFill>
                <a:sym typeface="Arial"/>
                <a:hlinkClick r:id="rId4"/>
              </a:rPr>
              <a:t>www.CLUE901.com</a:t>
            </a:r>
            <a:r>
              <a:rPr lang="en-US" sz="2000" b="0" i="0" u="none" strike="noStrike" cap="none" dirty="0">
                <a:solidFill>
                  <a:srgbClr val="263248"/>
                </a:solidFill>
                <a:sym typeface="Arial"/>
              </a:rPr>
              <a:t> </a:t>
            </a:r>
            <a:endParaRPr sz="2000" dirty="0"/>
          </a:p>
          <a:p>
            <a:pPr marL="257175" marR="0" lvl="1" indent="-257175" algn="l" rtl="0">
              <a:lnSpc>
                <a:spcPct val="100000"/>
              </a:lnSpc>
              <a:spcBef>
                <a:spcPts val="1000"/>
              </a:spcBef>
              <a:spcAft>
                <a:spcPts val="0"/>
              </a:spcAft>
              <a:buClr>
                <a:srgbClr val="C7D3E6"/>
              </a:buClr>
              <a:buSzPts val="1500"/>
              <a:buFont typeface="Arial"/>
              <a:buChar char="▻"/>
            </a:pPr>
            <a:r>
              <a:rPr lang="en-US" sz="2000" b="0" i="0" u="none" strike="noStrike" cap="none" dirty="0">
                <a:solidFill>
                  <a:srgbClr val="263248"/>
                </a:solidFill>
                <a:sym typeface="Arial"/>
              </a:rPr>
              <a:t>Contact our </a:t>
            </a:r>
            <a:r>
              <a:rPr lang="en-US" sz="2000" b="0" i="0" u="none" strike="noStrike" cap="none" dirty="0" smtClean="0">
                <a:solidFill>
                  <a:srgbClr val="263248"/>
                </a:solidFill>
                <a:sym typeface="Arial"/>
              </a:rPr>
              <a:t>gifted supervisor:</a:t>
            </a:r>
            <a:endParaRPr sz="2000" dirty="0"/>
          </a:p>
          <a:p>
            <a:pPr marL="388144" marR="0" lvl="3" indent="0" algn="l" rtl="0">
              <a:lnSpc>
                <a:spcPct val="100000"/>
              </a:lnSpc>
              <a:spcBef>
                <a:spcPts val="1000"/>
              </a:spcBef>
              <a:spcAft>
                <a:spcPts val="0"/>
              </a:spcAft>
              <a:buClr>
                <a:srgbClr val="C7D3E6"/>
              </a:buClr>
              <a:buSzPts val="1500"/>
              <a:buFont typeface="Arial"/>
              <a:buNone/>
            </a:pPr>
            <a:r>
              <a:rPr lang="en-US" sz="2000" b="0" i="0" u="none" strike="noStrike" cap="none" dirty="0">
                <a:solidFill>
                  <a:srgbClr val="263248"/>
                </a:solidFill>
                <a:sym typeface="Arial"/>
              </a:rPr>
              <a:t>Jennifer Chandler</a:t>
            </a:r>
            <a:endParaRPr sz="2000" dirty="0"/>
          </a:p>
          <a:p>
            <a:pPr marL="388144" marR="0" lvl="1" indent="0" algn="l" rtl="0">
              <a:lnSpc>
                <a:spcPct val="100000"/>
              </a:lnSpc>
              <a:spcBef>
                <a:spcPts val="1000"/>
              </a:spcBef>
              <a:spcAft>
                <a:spcPts val="0"/>
              </a:spcAft>
              <a:buClr>
                <a:srgbClr val="C7D3E6"/>
              </a:buClr>
              <a:buSzPts val="1500"/>
              <a:buFont typeface="Arial"/>
              <a:buNone/>
            </a:pPr>
            <a:r>
              <a:rPr lang="en-US" sz="2000" b="0" i="0" u="sng" strike="noStrike" cap="none" dirty="0">
                <a:solidFill>
                  <a:schemeClr val="hlink"/>
                </a:solidFill>
                <a:sym typeface="Arial"/>
                <a:hlinkClick r:id="rId5"/>
              </a:rPr>
              <a:t>chandlerjc@scsk12.org</a:t>
            </a:r>
            <a:endParaRPr sz="2000" b="0" i="0" u="none" strike="noStrike" cap="none" dirty="0">
              <a:solidFill>
                <a:srgbClr val="263248"/>
              </a:solidFill>
              <a:sym typeface="Arial"/>
            </a:endParaRPr>
          </a:p>
          <a:p>
            <a:pPr marL="388144" marR="0" lvl="1" indent="0" algn="l" rtl="0">
              <a:lnSpc>
                <a:spcPct val="100000"/>
              </a:lnSpc>
              <a:spcBef>
                <a:spcPts val="1000"/>
              </a:spcBef>
              <a:spcAft>
                <a:spcPts val="0"/>
              </a:spcAft>
              <a:buClr>
                <a:srgbClr val="C7D3E6"/>
              </a:buClr>
              <a:buSzPts val="1500"/>
              <a:buFont typeface="Arial"/>
              <a:buNone/>
            </a:pPr>
            <a:r>
              <a:rPr lang="en-US" sz="2000" b="0" i="0" u="none" strike="noStrike" cap="none" dirty="0">
                <a:solidFill>
                  <a:srgbClr val="263248"/>
                </a:solidFill>
                <a:sym typeface="Arial"/>
              </a:rPr>
              <a:t>(901) </a:t>
            </a:r>
            <a:r>
              <a:rPr lang="en-US" sz="2000" dirty="0" smtClean="0">
                <a:solidFill>
                  <a:srgbClr val="263248"/>
                </a:solidFill>
              </a:rPr>
              <a:t>606-2415</a:t>
            </a:r>
            <a:endParaRPr sz="2000" dirty="0"/>
          </a:p>
          <a:p>
            <a:pPr marL="0" marR="0" lvl="2" indent="0" algn="l" rtl="0">
              <a:lnSpc>
                <a:spcPct val="100000"/>
              </a:lnSpc>
              <a:spcBef>
                <a:spcPts val="1000"/>
              </a:spcBef>
              <a:spcAft>
                <a:spcPts val="0"/>
              </a:spcAft>
              <a:buClr>
                <a:srgbClr val="C7D3E6"/>
              </a:buClr>
              <a:buSzPts val="1500"/>
              <a:buFont typeface="Arial"/>
              <a:buNone/>
            </a:pPr>
            <a:r>
              <a:rPr lang="en-US" sz="2000" b="0" i="0" u="none" strike="noStrike" cap="none" dirty="0">
                <a:solidFill>
                  <a:srgbClr val="263248"/>
                </a:solidFill>
                <a:sym typeface="Arial"/>
              </a:rPr>
              <a:t>    </a:t>
            </a:r>
            <a:endParaRPr sz="2000" dirty="0"/>
          </a:p>
        </p:txBody>
      </p:sp>
      <p:pic>
        <p:nvPicPr>
          <p:cNvPr id="5" name="Picture 4" descr="#GreaterSCS-Logo-Color.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4275" y="4406127"/>
            <a:ext cx="4274268" cy="550632"/>
          </a:xfrm>
          <a:prstGeom prst="rect">
            <a:avLst/>
          </a:prstGeom>
        </p:spPr>
      </p:pic>
    </p:spTree>
    <p:extLst>
      <p:ext uri="{BB962C8B-B14F-4D97-AF65-F5344CB8AC3E}">
        <p14:creationId xmlns:p14="http://schemas.microsoft.com/office/powerpoint/2010/main" val="177446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8"/>
          <p:cNvSpPr txBox="1">
            <a:spLocks noGrp="1"/>
          </p:cNvSpPr>
          <p:nvPr>
            <p:ph type="title"/>
          </p:nvPr>
        </p:nvSpPr>
        <p:spPr>
          <a:xfrm>
            <a:off x="814275" y="392575"/>
            <a:ext cx="5492400" cy="766200"/>
          </a:xfrm>
          <a:prstGeom prst="rect">
            <a:avLst/>
          </a:prstGeom>
          <a:noFill/>
          <a:ln>
            <a:noFill/>
          </a:ln>
        </p:spPr>
        <p:txBody>
          <a:bodyPr spcFirstLastPara="1" wrap="square" lIns="68550" tIns="68550" rIns="68550" bIns="68550" anchor="ctr" anchorCtr="0">
            <a:noAutofit/>
          </a:bodyPr>
          <a:lstStyle/>
          <a:p>
            <a:pPr marL="0" lvl="0" indent="0" algn="l" rtl="0">
              <a:lnSpc>
                <a:spcPct val="100000"/>
              </a:lnSpc>
              <a:spcBef>
                <a:spcPts val="0"/>
              </a:spcBef>
              <a:spcAft>
                <a:spcPts val="0"/>
              </a:spcAft>
              <a:buSzPts val="2000"/>
              <a:buNone/>
            </a:pPr>
            <a:r>
              <a:rPr lang="en-US">
                <a:latin typeface="Arial"/>
                <a:ea typeface="Arial"/>
                <a:cs typeface="Arial"/>
                <a:sym typeface="Arial"/>
              </a:rPr>
              <a:t>Gifted Education in Tennessee</a:t>
            </a:r>
            <a:endParaRPr>
              <a:latin typeface="Arial"/>
              <a:ea typeface="Arial"/>
              <a:cs typeface="Arial"/>
              <a:sym typeface="Arial"/>
            </a:endParaRPr>
          </a:p>
        </p:txBody>
      </p:sp>
      <p:sp>
        <p:nvSpPr>
          <p:cNvPr id="84" name="Google Shape;84;p8"/>
          <p:cNvSpPr txBox="1">
            <a:spLocks noGrp="1"/>
          </p:cNvSpPr>
          <p:nvPr>
            <p:ph type="sldNum" idx="12"/>
          </p:nvPr>
        </p:nvSpPr>
        <p:spPr>
          <a:xfrm>
            <a:off x="7618000" y="4636500"/>
            <a:ext cx="1487400" cy="315600"/>
          </a:xfrm>
          <a:prstGeom prst="rect">
            <a:avLst/>
          </a:prstGeom>
          <a:noFill/>
          <a:ln>
            <a:noFill/>
          </a:ln>
        </p:spPr>
        <p:txBody>
          <a:bodyPr spcFirstLastPara="1" wrap="square" lIns="68550" tIns="68550" rIns="68550" bIns="68550" anchor="ctr"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2</a:t>
            </a:fld>
            <a:endParaRPr/>
          </a:p>
        </p:txBody>
      </p:sp>
      <p:sp>
        <p:nvSpPr>
          <p:cNvPr id="85" name="Google Shape;85;p8"/>
          <p:cNvSpPr txBox="1"/>
          <p:nvPr/>
        </p:nvSpPr>
        <p:spPr>
          <a:xfrm>
            <a:off x="451466" y="1788905"/>
            <a:ext cx="7508777" cy="2631490"/>
          </a:xfrm>
          <a:prstGeom prst="rect">
            <a:avLst/>
          </a:prstGeom>
          <a:noFill/>
          <a:ln>
            <a:noFill/>
          </a:ln>
        </p:spPr>
        <p:txBody>
          <a:bodyPr spcFirstLastPara="1" wrap="square" lIns="91425" tIns="45700" rIns="91425" bIns="45700" anchor="t" anchorCtr="0">
            <a:noAutofit/>
          </a:bodyPr>
          <a:lstStyle/>
          <a:p>
            <a:pPr marL="257175" marR="0" lvl="0" indent="-257175" algn="l" rtl="0">
              <a:lnSpc>
                <a:spcPct val="100000"/>
              </a:lnSpc>
              <a:spcBef>
                <a:spcPts val="0"/>
              </a:spcBef>
              <a:spcAft>
                <a:spcPts val="0"/>
              </a:spcAft>
              <a:buClr>
                <a:srgbClr val="000000"/>
              </a:buClr>
              <a:buSzPts val="1500"/>
              <a:buFont typeface="Arial"/>
              <a:buChar char="•"/>
            </a:pPr>
            <a:r>
              <a:rPr lang="en-US" sz="1800" b="0" i="0" u="none" strike="noStrike" cap="none" dirty="0">
                <a:solidFill>
                  <a:srgbClr val="000000"/>
                </a:solidFill>
                <a:sym typeface="Arial"/>
              </a:rPr>
              <a:t>Intellectually gifted is a </a:t>
            </a:r>
            <a:r>
              <a:rPr lang="en-US" sz="1800" b="1" i="0" u="none" strike="noStrike" cap="none" dirty="0">
                <a:solidFill>
                  <a:srgbClr val="000000"/>
                </a:solidFill>
                <a:sym typeface="Arial"/>
              </a:rPr>
              <a:t>state-specific disability</a:t>
            </a:r>
            <a:r>
              <a:rPr lang="en-US" sz="1800" b="0" i="0" u="none" strike="noStrike" cap="none" dirty="0">
                <a:solidFill>
                  <a:srgbClr val="000000"/>
                </a:solidFill>
                <a:sym typeface="Arial"/>
              </a:rPr>
              <a:t> of Special Education in the state of Tennessee.</a:t>
            </a:r>
            <a:endParaRPr sz="1800" dirty="0"/>
          </a:p>
          <a:p>
            <a:pPr marL="257175" marR="0" lvl="0" indent="-161925" algn="l" rtl="0">
              <a:lnSpc>
                <a:spcPct val="100000"/>
              </a:lnSpc>
              <a:spcBef>
                <a:spcPts val="0"/>
              </a:spcBef>
              <a:spcAft>
                <a:spcPts val="0"/>
              </a:spcAft>
              <a:buClr>
                <a:srgbClr val="000000"/>
              </a:buClr>
              <a:buSzPts val="1500"/>
              <a:buFont typeface="Arial"/>
              <a:buNone/>
            </a:pPr>
            <a:endParaRPr sz="1800" b="0" i="0" u="sng" strike="noStrike" cap="none" dirty="0">
              <a:solidFill>
                <a:srgbClr val="000000"/>
              </a:solidFill>
              <a:sym typeface="Arial"/>
            </a:endParaRPr>
          </a:p>
          <a:p>
            <a:pPr marL="257175" marR="0" lvl="0" indent="-257175" algn="l" rtl="0">
              <a:lnSpc>
                <a:spcPct val="100000"/>
              </a:lnSpc>
              <a:spcBef>
                <a:spcPts val="0"/>
              </a:spcBef>
              <a:spcAft>
                <a:spcPts val="0"/>
              </a:spcAft>
              <a:buClr>
                <a:srgbClr val="000000"/>
              </a:buClr>
              <a:buSzPts val="1500"/>
              <a:buFont typeface="Arial"/>
              <a:buChar char="•"/>
            </a:pPr>
            <a:r>
              <a:rPr lang="en-US" sz="1800" b="0" i="0" u="sng" strike="noStrike" cap="none" dirty="0">
                <a:solidFill>
                  <a:srgbClr val="000000"/>
                </a:solidFill>
                <a:sym typeface="Arial"/>
              </a:rPr>
              <a:t>New State Definition (effective July 1, 2017)</a:t>
            </a:r>
            <a:r>
              <a:rPr lang="en-US" sz="1800" b="0" i="0" u="none" strike="noStrike" cap="none" dirty="0">
                <a:solidFill>
                  <a:srgbClr val="000000"/>
                </a:solidFill>
                <a:sym typeface="Arial"/>
              </a:rPr>
              <a:t>:  “Intellectually Gifted” means a child whose </a:t>
            </a:r>
            <a:r>
              <a:rPr lang="en-US" sz="1800" b="1" i="1" u="sng" strike="noStrike" cap="none" dirty="0">
                <a:solidFill>
                  <a:srgbClr val="000000"/>
                </a:solidFill>
                <a:sym typeface="Arial"/>
              </a:rPr>
              <a:t>intellectual abilities, creativity, and potential </a:t>
            </a:r>
            <a:r>
              <a:rPr lang="en-US" sz="1800" b="0" i="0" u="none" strike="noStrike" cap="none" dirty="0">
                <a:solidFill>
                  <a:srgbClr val="000000"/>
                </a:solidFill>
                <a:sym typeface="Arial"/>
              </a:rPr>
              <a:t>for achievement are so outstanding that the child’s needs exceed differentiated general education programming, adversely affects educational performance, and requires specifically designed instruction or support services. </a:t>
            </a:r>
            <a:endParaRPr sz="1800" dirty="0"/>
          </a:p>
          <a:p>
            <a:pPr marL="257175" marR="0" lvl="0" indent="-161925" algn="l" rtl="0">
              <a:lnSpc>
                <a:spcPct val="100000"/>
              </a:lnSpc>
              <a:spcBef>
                <a:spcPts val="0"/>
              </a:spcBef>
              <a:spcAft>
                <a:spcPts val="0"/>
              </a:spcAft>
              <a:buClr>
                <a:srgbClr val="000000"/>
              </a:buClr>
              <a:buSzPts val="1500"/>
              <a:buFont typeface="Arial"/>
              <a:buNone/>
            </a:pPr>
            <a:endParaRPr sz="1800" b="0" i="0" u="none" strike="noStrike" cap="none" dirty="0">
              <a:solidFill>
                <a:srgbClr val="000000"/>
              </a:solidFill>
              <a:sym typeface="Arial"/>
            </a:endParaRPr>
          </a:p>
        </p:txBody>
      </p:sp>
    </p:spTree>
    <p:extLst>
      <p:ext uri="{BB962C8B-B14F-4D97-AF65-F5344CB8AC3E}">
        <p14:creationId xmlns:p14="http://schemas.microsoft.com/office/powerpoint/2010/main" val="3372377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6"/>
          <p:cNvSpPr txBox="1">
            <a:spLocks noGrp="1"/>
          </p:cNvSpPr>
          <p:nvPr>
            <p:ph type="title"/>
          </p:nvPr>
        </p:nvSpPr>
        <p:spPr>
          <a:xfrm>
            <a:off x="814275" y="392575"/>
            <a:ext cx="5258400" cy="766200"/>
          </a:xfrm>
          <a:prstGeom prst="rect">
            <a:avLst/>
          </a:prstGeom>
          <a:noFill/>
          <a:ln>
            <a:noFill/>
          </a:ln>
        </p:spPr>
        <p:txBody>
          <a:bodyPr spcFirstLastPara="1" wrap="square" lIns="68550" tIns="68550" rIns="68550" bIns="68550" anchor="ctr" anchorCtr="0">
            <a:noAutofit/>
          </a:bodyPr>
          <a:lstStyle/>
          <a:p>
            <a:pPr marL="0" lvl="0" indent="0" algn="l" rtl="0">
              <a:lnSpc>
                <a:spcPct val="100000"/>
              </a:lnSpc>
              <a:spcBef>
                <a:spcPts val="0"/>
              </a:spcBef>
              <a:spcAft>
                <a:spcPts val="0"/>
              </a:spcAft>
              <a:buSzPts val="2000"/>
              <a:buNone/>
            </a:pPr>
            <a:r>
              <a:rPr lang="en-US">
                <a:latin typeface="Arial"/>
                <a:ea typeface="Arial"/>
                <a:cs typeface="Arial"/>
                <a:sym typeface="Arial"/>
              </a:rPr>
              <a:t>Identifying Gifted Students in SCS</a:t>
            </a:r>
            <a:endParaRPr>
              <a:latin typeface="Arial"/>
              <a:ea typeface="Arial"/>
              <a:cs typeface="Arial"/>
              <a:sym typeface="Arial"/>
            </a:endParaRPr>
          </a:p>
        </p:txBody>
      </p:sp>
      <p:sp>
        <p:nvSpPr>
          <p:cNvPr id="195" name="Google Shape;195;p16"/>
          <p:cNvSpPr txBox="1">
            <a:spLocks noGrp="1"/>
          </p:cNvSpPr>
          <p:nvPr>
            <p:ph type="sldNum" idx="12"/>
          </p:nvPr>
        </p:nvSpPr>
        <p:spPr>
          <a:xfrm>
            <a:off x="7618000" y="4636500"/>
            <a:ext cx="1487400" cy="315600"/>
          </a:xfrm>
          <a:prstGeom prst="rect">
            <a:avLst/>
          </a:prstGeom>
          <a:noFill/>
          <a:ln>
            <a:noFill/>
          </a:ln>
        </p:spPr>
        <p:txBody>
          <a:bodyPr spcFirstLastPara="1" wrap="square" lIns="68550" tIns="68550" rIns="68550" bIns="68550" anchor="ctr"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3</a:t>
            </a:fld>
            <a:endParaRPr/>
          </a:p>
        </p:txBody>
      </p:sp>
      <p:sp>
        <p:nvSpPr>
          <p:cNvPr id="196" name="Google Shape;196;p16"/>
          <p:cNvSpPr txBox="1"/>
          <p:nvPr/>
        </p:nvSpPr>
        <p:spPr>
          <a:xfrm>
            <a:off x="0" y="1158775"/>
            <a:ext cx="9144000" cy="4109259"/>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350"/>
              <a:buFont typeface="Arial"/>
              <a:buNone/>
            </a:pPr>
            <a:r>
              <a:rPr lang="en-US" sz="1600" b="1" i="0" u="none" strike="noStrike" cap="none" dirty="0">
                <a:solidFill>
                  <a:srgbClr val="000000"/>
                </a:solidFill>
                <a:latin typeface="Arial"/>
                <a:ea typeface="Arial"/>
                <a:cs typeface="Arial"/>
                <a:sym typeface="Arial"/>
              </a:rPr>
              <a:t>SCS Screening Process for Gifted Students</a:t>
            </a:r>
            <a:endParaRPr sz="1600" dirty="0"/>
          </a:p>
          <a:p>
            <a:pPr marL="214313" marR="0" lvl="1" indent="-239713" algn="l" rtl="0">
              <a:lnSpc>
                <a:spcPct val="100000"/>
              </a:lnSpc>
              <a:spcBef>
                <a:spcPts val="450"/>
              </a:spcBef>
              <a:spcAft>
                <a:spcPts val="0"/>
              </a:spcAft>
              <a:buClr>
                <a:srgbClr val="000000"/>
              </a:buClr>
              <a:buSzPts val="1600"/>
              <a:buFont typeface="Arial"/>
              <a:buChar char="•"/>
            </a:pPr>
            <a:r>
              <a:rPr lang="en-US" sz="1600" b="0" i="0" u="none" strike="noStrike" cap="none" dirty="0" smtClean="0">
                <a:solidFill>
                  <a:srgbClr val="000000"/>
                </a:solidFill>
                <a:latin typeface="Arial"/>
                <a:ea typeface="Arial"/>
                <a:cs typeface="Arial"/>
                <a:sym typeface="Arial"/>
              </a:rPr>
              <a:t>ANYONE </a:t>
            </a:r>
            <a:r>
              <a:rPr lang="en-US" sz="1600" b="0" i="0" u="none" strike="noStrike" cap="none" dirty="0">
                <a:solidFill>
                  <a:srgbClr val="000000"/>
                </a:solidFill>
                <a:latin typeface="Arial"/>
                <a:ea typeface="Arial"/>
                <a:cs typeface="Arial"/>
                <a:sym typeface="Arial"/>
              </a:rPr>
              <a:t>can make a referral for screening – Parent, Teacher, Admin, Student (can refer himself/herself)</a:t>
            </a:r>
            <a:endParaRPr sz="1600" dirty="0"/>
          </a:p>
          <a:p>
            <a:pPr marL="214313" marR="0" lvl="1" indent="-239713" algn="l" rtl="0">
              <a:lnSpc>
                <a:spcPct val="100000"/>
              </a:lnSpc>
              <a:spcBef>
                <a:spcPts val="45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Screening requires evaluating current levels of performance to determine if a student might qualify for gifted services. </a:t>
            </a:r>
            <a:r>
              <a:rPr lang="en-US" sz="1600" b="0" i="0" u="sng" strike="noStrike" cap="none" dirty="0">
                <a:solidFill>
                  <a:srgbClr val="000000"/>
                </a:solidFill>
                <a:latin typeface="Arial"/>
                <a:ea typeface="Arial"/>
                <a:cs typeface="Arial"/>
                <a:sym typeface="Arial"/>
              </a:rPr>
              <a:t>Not all students who are screened are recommended for the full evaluation</a:t>
            </a:r>
            <a:r>
              <a:rPr lang="en-US" sz="1600" b="0" i="0" u="sng" strike="noStrike" cap="none" dirty="0" smtClean="0">
                <a:solidFill>
                  <a:srgbClr val="000000"/>
                </a:solidFill>
                <a:latin typeface="Arial"/>
                <a:ea typeface="Arial"/>
                <a:cs typeface="Arial"/>
                <a:sym typeface="Arial"/>
              </a:rPr>
              <a:t>.</a:t>
            </a:r>
          </a:p>
          <a:p>
            <a:pPr marL="214313" marR="0" lvl="1" indent="-239713" algn="l" rtl="0">
              <a:lnSpc>
                <a:spcPct val="100000"/>
              </a:lnSpc>
              <a:spcBef>
                <a:spcPts val="450"/>
              </a:spcBef>
              <a:spcAft>
                <a:spcPts val="0"/>
              </a:spcAft>
              <a:buClr>
                <a:srgbClr val="000000"/>
              </a:buClr>
              <a:buSzPts val="1600"/>
              <a:buFont typeface="Arial"/>
              <a:buChar char="•"/>
            </a:pPr>
            <a:r>
              <a:rPr lang="en-US" sz="1600" dirty="0" smtClean="0"/>
              <a:t>SCS has a new process for identifying gifted students with the goal of providing equity of access to gifted services.</a:t>
            </a:r>
          </a:p>
          <a:p>
            <a:pPr marL="804863" lvl="3" indent="-342900">
              <a:spcBef>
                <a:spcPts val="450"/>
              </a:spcBef>
              <a:buClr>
                <a:srgbClr val="000000"/>
              </a:buClr>
              <a:buSzPts val="1600"/>
              <a:buFont typeface="+mj-lt"/>
              <a:buAutoNum type="arabicPeriod"/>
            </a:pPr>
            <a:r>
              <a:rPr lang="en-US" sz="1600" b="0" i="0" strike="noStrike" cap="none" dirty="0" smtClean="0">
                <a:solidFill>
                  <a:srgbClr val="000000"/>
                </a:solidFill>
                <a:latin typeface="Arial"/>
                <a:ea typeface="Arial"/>
                <a:cs typeface="Arial"/>
                <a:sym typeface="Arial"/>
              </a:rPr>
              <a:t>ALL students in K-8 will take the Illuminate/</a:t>
            </a:r>
            <a:r>
              <a:rPr lang="en-US" sz="1600" b="0" i="0" strike="noStrike" cap="none" dirty="0" err="1" smtClean="0">
                <a:solidFill>
                  <a:srgbClr val="000000"/>
                </a:solidFill>
                <a:latin typeface="Arial"/>
                <a:ea typeface="Arial"/>
                <a:cs typeface="Arial"/>
                <a:sym typeface="Arial"/>
              </a:rPr>
              <a:t>FastBridge</a:t>
            </a:r>
            <a:r>
              <a:rPr lang="en-US" sz="1600" b="0" i="0" strike="noStrike" cap="none" dirty="0" smtClean="0">
                <a:solidFill>
                  <a:srgbClr val="000000"/>
                </a:solidFill>
                <a:latin typeface="Arial"/>
                <a:ea typeface="Arial"/>
                <a:cs typeface="Arial"/>
                <a:sym typeface="Arial"/>
              </a:rPr>
              <a:t> assessment that is required for RTI (intervention).</a:t>
            </a:r>
          </a:p>
          <a:p>
            <a:pPr marL="804863" lvl="3" indent="-342900">
              <a:spcBef>
                <a:spcPts val="450"/>
              </a:spcBef>
              <a:buClr>
                <a:srgbClr val="000000"/>
              </a:buClr>
              <a:buSzPts val="1600"/>
              <a:buFont typeface="+mj-lt"/>
              <a:buAutoNum type="arabicPeriod"/>
            </a:pPr>
            <a:r>
              <a:rPr lang="en-US" sz="1600" dirty="0" smtClean="0"/>
              <a:t>Students scoring 0%-9% will be identified for intervention. Students scoring 90%-99% wil</a:t>
            </a:r>
            <a:r>
              <a:rPr lang="en-US" sz="1600" dirty="0" smtClean="0"/>
              <a:t>l be identified for a second phase of testing for gifted.</a:t>
            </a:r>
          </a:p>
          <a:p>
            <a:pPr marL="804863" lvl="3" indent="-342900">
              <a:spcBef>
                <a:spcPts val="450"/>
              </a:spcBef>
              <a:buClr>
                <a:srgbClr val="000000"/>
              </a:buClr>
              <a:buSzPts val="1600"/>
              <a:buFont typeface="+mj-lt"/>
              <a:buAutoNum type="arabicPeriod"/>
            </a:pPr>
            <a:r>
              <a:rPr lang="en-US" sz="1600" b="0" i="0" strike="noStrike" cap="none" dirty="0" smtClean="0">
                <a:solidFill>
                  <a:srgbClr val="000000"/>
                </a:solidFill>
                <a:latin typeface="Arial"/>
                <a:ea typeface="Arial"/>
                <a:cs typeface="Arial"/>
                <a:sym typeface="Arial"/>
              </a:rPr>
              <a:t>Based on the results of the second phase of testing, K-2 students will be placed in Primary Enrichment and students in 3-8 will be screened for comprehensive evaluation.</a:t>
            </a:r>
            <a:endParaRPr sz="1600" b="0" i="0"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063246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Personnel in Gifted Education</a:t>
            </a:r>
            <a:endParaRPr lang="en-US" dirty="0"/>
          </a:p>
        </p:txBody>
      </p:sp>
      <p:sp>
        <p:nvSpPr>
          <p:cNvPr id="3" name="Text Placeholder 2"/>
          <p:cNvSpPr>
            <a:spLocks noGrp="1"/>
          </p:cNvSpPr>
          <p:nvPr>
            <p:ph type="body" idx="1"/>
          </p:nvPr>
        </p:nvSpPr>
        <p:spPr>
          <a:xfrm>
            <a:off x="0" y="871753"/>
            <a:ext cx="8966578" cy="4271747"/>
          </a:xfrm>
          <a:noFill/>
        </p:spPr>
        <p:txBody>
          <a:bodyPr/>
          <a:lstStyle/>
          <a:p>
            <a:pPr>
              <a:spcAft>
                <a:spcPts val="0"/>
              </a:spcAft>
              <a:buNone/>
            </a:pPr>
            <a:r>
              <a:rPr lang="en-US" sz="1800" dirty="0" smtClean="0"/>
              <a:t>(a) A </a:t>
            </a:r>
            <a:r>
              <a:rPr lang="en-US" sz="1800" dirty="0"/>
              <a:t>classroom teacher in special or general education providing direct instruction to students identified by state criteria as intellectually gifted students shall meet the following employment standards: </a:t>
            </a:r>
            <a:endParaRPr lang="en-US" sz="1800" dirty="0" smtClean="0"/>
          </a:p>
          <a:p>
            <a:pPr marL="915988" lvl="1" indent="-342900">
              <a:spcAft>
                <a:spcPts val="0"/>
              </a:spcAft>
              <a:buAutoNum type="arabicPeriod"/>
            </a:pPr>
            <a:r>
              <a:rPr lang="en-US" sz="1800" dirty="0" smtClean="0"/>
              <a:t>The </a:t>
            </a:r>
            <a:r>
              <a:rPr lang="en-US" sz="1800" dirty="0"/>
              <a:t>teacher shall be endorsed in the appropriate general education area or must hold the appropriate special education endorsement; and </a:t>
            </a:r>
            <a:endParaRPr lang="en-US" sz="1800" dirty="0" smtClean="0"/>
          </a:p>
          <a:p>
            <a:pPr marL="915988" lvl="1" indent="-342900">
              <a:spcAft>
                <a:spcPts val="0"/>
              </a:spcAft>
              <a:buAutoNum type="arabicPeriod"/>
            </a:pPr>
            <a:r>
              <a:rPr lang="en-US" sz="1800" dirty="0" smtClean="0"/>
              <a:t>The </a:t>
            </a:r>
            <a:r>
              <a:rPr lang="en-US" sz="1800" dirty="0"/>
              <a:t>teacher shall meet one of the following standards: </a:t>
            </a:r>
            <a:endParaRPr lang="en-US" sz="1800" dirty="0" smtClean="0"/>
          </a:p>
          <a:p>
            <a:pPr marL="1423988" lvl="1" indent="-400050">
              <a:spcAft>
                <a:spcPts val="0"/>
              </a:spcAft>
              <a:buAutoNum type="romanLcParenBoth"/>
            </a:pPr>
            <a:r>
              <a:rPr lang="en-US" sz="1800" dirty="0" smtClean="0"/>
              <a:t>The </a:t>
            </a:r>
            <a:r>
              <a:rPr lang="en-US" sz="1800" dirty="0"/>
              <a:t>teacher shall work in consultation with a teacher who meets the standards for consulting teachers listed in (b); or </a:t>
            </a:r>
            <a:endParaRPr lang="en-US" sz="1800" dirty="0" smtClean="0"/>
          </a:p>
          <a:p>
            <a:pPr marL="1423988" lvl="1" indent="-400050">
              <a:spcAft>
                <a:spcPts val="0"/>
              </a:spcAft>
              <a:buAutoNum type="romanLcParenBoth"/>
            </a:pPr>
            <a:r>
              <a:rPr lang="en-US" sz="1800" dirty="0" smtClean="0"/>
              <a:t>The </a:t>
            </a:r>
            <a:r>
              <a:rPr lang="en-US" sz="1800" dirty="0"/>
              <a:t>teacher shall have completed six (6) semester hours of college or university course work or the equivalent contact hours in teaching gifted students approved by the Department of Education; or </a:t>
            </a:r>
            <a:endParaRPr lang="en-US" sz="1800" dirty="0" smtClean="0"/>
          </a:p>
          <a:p>
            <a:pPr marL="1423988" lvl="1" indent="-400050">
              <a:spcAft>
                <a:spcPts val="0"/>
              </a:spcAft>
              <a:buAutoNum type="romanLcParenBoth"/>
            </a:pPr>
            <a:r>
              <a:rPr lang="en-US" sz="1800" dirty="0" smtClean="0"/>
              <a:t> </a:t>
            </a:r>
            <a:r>
              <a:rPr lang="en-US" sz="1800" dirty="0"/>
              <a:t>The teacher shall hold an endorsement in gifted education. </a:t>
            </a:r>
          </a:p>
        </p:txBody>
      </p:sp>
    </p:spTree>
    <p:extLst>
      <p:ext uri="{BB962C8B-B14F-4D97-AF65-F5344CB8AC3E}">
        <p14:creationId xmlns:p14="http://schemas.microsoft.com/office/powerpoint/2010/main" val="358965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4841" y="392575"/>
            <a:ext cx="1739354" cy="766200"/>
          </a:xfrm>
        </p:spPr>
        <p:txBody>
          <a:bodyPr/>
          <a:lstStyle/>
          <a:p>
            <a:pPr algn="ctr"/>
            <a:r>
              <a:rPr lang="en-US" dirty="0" smtClean="0"/>
              <a:t>TN Gifted</a:t>
            </a:r>
            <a:br>
              <a:rPr lang="en-US" dirty="0" smtClean="0"/>
            </a:br>
            <a:r>
              <a:rPr lang="en-US" dirty="0" smtClean="0"/>
              <a:t>Grid</a:t>
            </a:r>
            <a:endParaRPr lang="en-US" dirty="0"/>
          </a:p>
        </p:txBody>
      </p:sp>
      <p:sp>
        <p:nvSpPr>
          <p:cNvPr id="4" name="Slide Number Placeholder 3"/>
          <p:cNvSpPr>
            <a:spLocks noGrp="1"/>
          </p:cNvSpPr>
          <p:nvPr>
            <p:ph type="sldNum" idx="12"/>
          </p:nvPr>
        </p:nvSpPr>
        <p:spPr/>
        <p:txBody>
          <a:bodyPr/>
          <a:lstStyle/>
          <a:p>
            <a:pPr lvl="0"/>
            <a:fld id="{00000000-1234-1234-1234-123412341234}" type="slidenum">
              <a:rPr lang="en" smtClean="0"/>
              <a:pPr lvl="0"/>
              <a:t>5</a:t>
            </a:fld>
            <a:endParaRPr lang="en"/>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2254" y="0"/>
            <a:ext cx="7281746" cy="5137618"/>
          </a:xfrm>
          <a:prstGeom prst="rect">
            <a:avLst/>
          </a:prstGeom>
        </p:spPr>
      </p:pic>
      <p:sp>
        <p:nvSpPr>
          <p:cNvPr id="2" name="TextBox 1"/>
          <p:cNvSpPr txBox="1"/>
          <p:nvPr/>
        </p:nvSpPr>
        <p:spPr>
          <a:xfrm>
            <a:off x="44841" y="1616927"/>
            <a:ext cx="1739354" cy="2031325"/>
          </a:xfrm>
          <a:prstGeom prst="rect">
            <a:avLst/>
          </a:prstGeom>
          <a:noFill/>
        </p:spPr>
        <p:txBody>
          <a:bodyPr wrap="square" rtlCol="0">
            <a:spAutoFit/>
          </a:bodyPr>
          <a:lstStyle/>
          <a:p>
            <a:r>
              <a:rPr lang="en-US" dirty="0" smtClean="0"/>
              <a:t>During the referral process, this grid is filled out by someone who has their </a:t>
            </a:r>
            <a:r>
              <a:rPr lang="en-US" b="1" dirty="0" smtClean="0"/>
              <a:t>gifted endorsement</a:t>
            </a:r>
            <a:r>
              <a:rPr lang="en-US" dirty="0" smtClean="0"/>
              <a:t> to help determine if a child is eligible for gifted services.</a:t>
            </a:r>
            <a:endParaRPr lang="en-US" dirty="0"/>
          </a:p>
        </p:txBody>
      </p:sp>
    </p:spTree>
    <p:extLst>
      <p:ext uri="{BB962C8B-B14F-4D97-AF65-F5344CB8AC3E}">
        <p14:creationId xmlns:p14="http://schemas.microsoft.com/office/powerpoint/2010/main" val="341342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4841" y="392575"/>
            <a:ext cx="1739354" cy="766200"/>
          </a:xfrm>
        </p:spPr>
        <p:txBody>
          <a:bodyPr/>
          <a:lstStyle/>
          <a:p>
            <a:pPr algn="ctr"/>
            <a:r>
              <a:rPr lang="en-US" dirty="0" smtClean="0"/>
              <a:t>TN Gifted</a:t>
            </a:r>
            <a:br>
              <a:rPr lang="en-US" dirty="0" smtClean="0"/>
            </a:br>
            <a:r>
              <a:rPr lang="en-US" dirty="0" smtClean="0"/>
              <a:t>Grid</a:t>
            </a:r>
            <a:endParaRPr lang="en-US" dirty="0"/>
          </a:p>
        </p:txBody>
      </p:sp>
      <p:sp>
        <p:nvSpPr>
          <p:cNvPr id="4" name="Slide Number Placeholder 3"/>
          <p:cNvSpPr>
            <a:spLocks noGrp="1"/>
          </p:cNvSpPr>
          <p:nvPr>
            <p:ph type="sldNum"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 sz="1400" b="0" i="0" u="none" strike="noStrike" kern="0" cap="none" spc="0" normalizeH="0" baseline="0" noProof="0">
              <a:ln>
                <a:noFill/>
              </a:ln>
              <a:solidFill>
                <a:srgbClr val="000000"/>
              </a:solidFill>
              <a:effectLst/>
              <a:uLnTx/>
              <a:uFillTx/>
              <a:latin typeface="Arial"/>
              <a:cs typeface="Arial"/>
              <a:sym typeface="Arial"/>
            </a:endParaRPr>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0673" y="-34151"/>
            <a:ext cx="7103327" cy="5177651"/>
          </a:xfrm>
          <a:prstGeom prst="rect">
            <a:avLst/>
          </a:prstGeom>
        </p:spPr>
      </p:pic>
      <p:sp>
        <p:nvSpPr>
          <p:cNvPr id="5" name="TextBox 4"/>
          <p:cNvSpPr txBox="1"/>
          <p:nvPr/>
        </p:nvSpPr>
        <p:spPr>
          <a:xfrm>
            <a:off x="44841" y="1616927"/>
            <a:ext cx="1739354" cy="2031325"/>
          </a:xfrm>
          <a:prstGeom prst="rect">
            <a:avLst/>
          </a:prstGeom>
          <a:noFill/>
        </p:spPr>
        <p:txBody>
          <a:bodyPr wrap="square" rtlCol="0">
            <a:spAutoFit/>
          </a:bodyPr>
          <a:lstStyle/>
          <a:p>
            <a:r>
              <a:rPr lang="en-US" dirty="0" smtClean="0"/>
              <a:t>During the referral process, this grid is filled out by the person collecting the paperwork. Sometimes the school psychologist fills in the details of the Cognition data.</a:t>
            </a:r>
            <a:endParaRPr lang="en-US" dirty="0"/>
          </a:p>
        </p:txBody>
      </p:sp>
    </p:spTree>
    <p:extLst>
      <p:ext uri="{BB962C8B-B14F-4D97-AF65-F5344CB8AC3E}">
        <p14:creationId xmlns:p14="http://schemas.microsoft.com/office/powerpoint/2010/main" val="186677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0926" y="392575"/>
            <a:ext cx="6075749" cy="766200"/>
          </a:xfrm>
        </p:spPr>
        <p:txBody>
          <a:bodyPr/>
          <a:lstStyle/>
          <a:p>
            <a:r>
              <a:rPr lang="en-US" dirty="0" smtClean="0"/>
              <a:t>Comprehensive Evaluation for Gifted Services</a:t>
            </a:r>
            <a:endParaRPr lang="en-US" dirty="0"/>
          </a:p>
        </p:txBody>
      </p:sp>
      <p:sp>
        <p:nvSpPr>
          <p:cNvPr id="5" name="Slide Number Placeholder 4"/>
          <p:cNvSpPr>
            <a:spLocks noGrp="1"/>
          </p:cNvSpPr>
          <p:nvPr>
            <p:ph type="sldNum" idx="12"/>
          </p:nvPr>
        </p:nvSpPr>
        <p:spPr/>
        <p:txBody>
          <a:bodyPr/>
          <a:lstStyle/>
          <a:p>
            <a:pPr lvl="0">
              <a:spcBef>
                <a:spcPts val="0"/>
              </a:spcBef>
              <a:buNone/>
            </a:pPr>
            <a:fld id="{00000000-1234-1234-1234-123412341234}" type="slidenum">
              <a:rPr lang="en" smtClean="0"/>
              <a:t>7</a:t>
            </a:fld>
            <a:endParaRPr lang="en"/>
          </a:p>
        </p:txBody>
      </p:sp>
      <p:sp>
        <p:nvSpPr>
          <p:cNvPr id="8" name="Rectangle 7"/>
          <p:cNvSpPr/>
          <p:nvPr/>
        </p:nvSpPr>
        <p:spPr>
          <a:xfrm>
            <a:off x="230926" y="1401392"/>
            <a:ext cx="8913074" cy="3539430"/>
          </a:xfrm>
          <a:prstGeom prst="rect">
            <a:avLst/>
          </a:prstGeom>
          <a:solidFill>
            <a:schemeClr val="bg1"/>
          </a:solidFill>
        </p:spPr>
        <p:txBody>
          <a:bodyPr wrap="square">
            <a:spAutoFit/>
          </a:bodyPr>
          <a:lstStyle/>
          <a:p>
            <a:r>
              <a:rPr lang="en-US" sz="1600" dirty="0"/>
              <a:t>The Charter school will complete screening procedures following guidelines outlined in the TN Gifted Manual.</a:t>
            </a:r>
          </a:p>
          <a:p>
            <a:endParaRPr lang="en-US" sz="1600" dirty="0"/>
          </a:p>
          <a:p>
            <a:pPr marL="285750" indent="-285750">
              <a:buFontTx/>
              <a:buChar char="•"/>
            </a:pPr>
            <a:r>
              <a:rPr lang="en-US" sz="1600" dirty="0" smtClean="0"/>
              <a:t>The </a:t>
            </a:r>
            <a:r>
              <a:rPr lang="en-US" sz="1600" dirty="0"/>
              <a:t>Charter School will hold an S-team meeting to review all available information relative to the suspected disability, including background information, parent and/or student input, summary of interventions, current academic performance, vision and hearing screenings, relevant medical information, and any other pertinent information should be collected and must be considered by the referral team. </a:t>
            </a:r>
            <a:endParaRPr lang="en-US" sz="1600" dirty="0" smtClean="0"/>
          </a:p>
          <a:p>
            <a:pPr marL="285750" indent="-285750">
              <a:buFontTx/>
              <a:buChar char="•"/>
            </a:pPr>
            <a:r>
              <a:rPr lang="en-US" sz="1600" b="1" dirty="0" smtClean="0"/>
              <a:t>The </a:t>
            </a:r>
            <a:r>
              <a:rPr lang="en-US" sz="1600" b="1" dirty="0"/>
              <a:t>team, not an individual, then determines whether it is an appropriate referral</a:t>
            </a:r>
            <a:r>
              <a:rPr lang="en-US" sz="1600" dirty="0"/>
              <a:t> (i.e., the team has reason to suspect a disability) for an initial comprehensive evaluation. The school team must obtain informed parental consent and provide written notice of the evaluation. </a:t>
            </a:r>
            <a:r>
              <a:rPr lang="en-US" sz="1600" b="1" dirty="0" smtClean="0"/>
              <a:t>The </a:t>
            </a:r>
            <a:r>
              <a:rPr lang="en-US" sz="1600" b="1" dirty="0"/>
              <a:t>team must also complete the TN Assessment Instrument Selection Form (</a:t>
            </a:r>
            <a:r>
              <a:rPr lang="en-US" sz="1600" b="1" dirty="0" err="1"/>
              <a:t>TnAISF</a:t>
            </a:r>
            <a:r>
              <a:rPr lang="en-US" sz="1600" b="1" dirty="0"/>
              <a:t>). </a:t>
            </a:r>
            <a:r>
              <a:rPr lang="en-US" sz="1600" dirty="0"/>
              <a:t>This form is located in the TN Gifted Manual and is completed with the </a:t>
            </a:r>
            <a:r>
              <a:rPr lang="en-US" sz="1600" dirty="0" smtClean="0"/>
              <a:t>parent present.</a:t>
            </a:r>
            <a:endParaRPr lang="en-US" sz="1600" dirty="0"/>
          </a:p>
        </p:txBody>
      </p:sp>
    </p:spTree>
    <p:extLst>
      <p:ext uri="{BB962C8B-B14F-4D97-AF65-F5344CB8AC3E}">
        <p14:creationId xmlns:p14="http://schemas.microsoft.com/office/powerpoint/2010/main" val="376564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Testing for Gifted Services</a:t>
            </a:r>
            <a:endParaRPr lang="en-US" dirty="0"/>
          </a:p>
        </p:txBody>
      </p:sp>
      <p:sp>
        <p:nvSpPr>
          <p:cNvPr id="5" name="Slide Number Placeholder 4"/>
          <p:cNvSpPr>
            <a:spLocks noGrp="1"/>
          </p:cNvSpPr>
          <p:nvPr>
            <p:ph type="sldNum" idx="12"/>
          </p:nvPr>
        </p:nvSpPr>
        <p:spPr/>
        <p:txBody>
          <a:bodyPr/>
          <a:lstStyle/>
          <a:p>
            <a:pPr lvl="0">
              <a:spcBef>
                <a:spcPts val="0"/>
              </a:spcBef>
              <a:buNone/>
            </a:pPr>
            <a:fld id="{00000000-1234-1234-1234-123412341234}" type="slidenum">
              <a:rPr lang="en" smtClean="0"/>
              <a:t>8</a:t>
            </a:fld>
            <a:endParaRPr lang="en"/>
          </a:p>
        </p:txBody>
      </p:sp>
      <p:sp>
        <p:nvSpPr>
          <p:cNvPr id="8" name="Rectangle 7"/>
          <p:cNvSpPr/>
          <p:nvPr/>
        </p:nvSpPr>
        <p:spPr>
          <a:xfrm>
            <a:off x="269413" y="1410935"/>
            <a:ext cx="8634040" cy="2554545"/>
          </a:xfrm>
          <a:prstGeom prst="rect">
            <a:avLst/>
          </a:prstGeom>
        </p:spPr>
        <p:txBody>
          <a:bodyPr wrap="square">
            <a:spAutoFit/>
          </a:bodyPr>
          <a:lstStyle/>
          <a:p>
            <a:pPr marL="342900" indent="-342900">
              <a:buFont typeface="Arial"/>
              <a:buChar char="•"/>
            </a:pPr>
            <a:r>
              <a:rPr lang="en-US" sz="2000" dirty="0" smtClean="0"/>
              <a:t>Consent </a:t>
            </a:r>
            <a:r>
              <a:rPr lang="en-US" sz="2000" dirty="0"/>
              <a:t>for gifted evaluation must include cognitive assessment . Academic achievement should also be checked with </a:t>
            </a:r>
            <a:r>
              <a:rPr lang="en-US" sz="2000" b="1" dirty="0" smtClean="0"/>
              <a:t>“if needed”</a:t>
            </a:r>
            <a:r>
              <a:rPr lang="en-US" sz="2000" dirty="0" smtClean="0"/>
              <a:t> </a:t>
            </a:r>
            <a:r>
              <a:rPr lang="en-US" sz="2000" dirty="0"/>
              <a:t>written next to the check box on the form. Academic achievement is only completed if the obtained cognitive score is within the range of consideration as outlined by the </a:t>
            </a:r>
            <a:r>
              <a:rPr lang="en-US" sz="2000" dirty="0" smtClean="0"/>
              <a:t>state</a:t>
            </a:r>
            <a:r>
              <a:rPr lang="en-US" sz="2000" dirty="0" smtClean="0"/>
              <a:t>. (With the inclusion of the </a:t>
            </a:r>
            <a:r>
              <a:rPr lang="en-US" sz="2000" dirty="0" err="1" smtClean="0"/>
              <a:t>TnAISF</a:t>
            </a:r>
            <a:r>
              <a:rPr lang="en-US" sz="2000" dirty="0" smtClean="0"/>
              <a:t>, the confidence interval may be considered for eligibility.)</a:t>
            </a:r>
            <a:endParaRPr lang="en-US" sz="2000" dirty="0" smtClean="0"/>
          </a:p>
          <a:p>
            <a:pPr marL="342900" indent="-342900">
              <a:buFont typeface="Arial"/>
              <a:buChar char="•"/>
            </a:pPr>
            <a:r>
              <a:rPr lang="en-US" sz="2000" dirty="0" smtClean="0"/>
              <a:t>The </a:t>
            </a:r>
            <a:r>
              <a:rPr lang="en-US" sz="2000" dirty="0"/>
              <a:t>Charter School will inform the School Psychologist by e-mail, within 24 hours of obtaining informed consent, that they have a gifted referral</a:t>
            </a:r>
            <a:r>
              <a:rPr lang="en-US" sz="2000" dirty="0" smtClean="0"/>
              <a:t>.</a:t>
            </a:r>
            <a:endParaRPr lang="en-US" sz="2000" dirty="0"/>
          </a:p>
        </p:txBody>
      </p:sp>
    </p:spTree>
    <p:extLst>
      <p:ext uri="{BB962C8B-B14F-4D97-AF65-F5344CB8AC3E}">
        <p14:creationId xmlns:p14="http://schemas.microsoft.com/office/powerpoint/2010/main" val="2855482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Testing for Gifted Services</a:t>
            </a:r>
            <a:endParaRPr lang="en-US" dirty="0"/>
          </a:p>
        </p:txBody>
      </p:sp>
      <p:sp>
        <p:nvSpPr>
          <p:cNvPr id="5" name="Slide Number Placeholder 4"/>
          <p:cNvSpPr>
            <a:spLocks noGrp="1"/>
          </p:cNvSpPr>
          <p:nvPr>
            <p:ph type="sldNum" idx="12"/>
          </p:nvPr>
        </p:nvSpPr>
        <p:spPr/>
        <p:txBody>
          <a:bodyPr/>
          <a:lstStyle/>
          <a:p>
            <a:pPr lvl="0">
              <a:spcBef>
                <a:spcPts val="0"/>
              </a:spcBef>
              <a:buNone/>
            </a:pPr>
            <a:fld id="{00000000-1234-1234-1234-123412341234}" type="slidenum">
              <a:rPr lang="en" smtClean="0"/>
              <a:t>9</a:t>
            </a:fld>
            <a:endParaRPr lang="en"/>
          </a:p>
        </p:txBody>
      </p:sp>
      <p:sp>
        <p:nvSpPr>
          <p:cNvPr id="8" name="Rectangle 7"/>
          <p:cNvSpPr/>
          <p:nvPr/>
        </p:nvSpPr>
        <p:spPr>
          <a:xfrm>
            <a:off x="269413" y="1410935"/>
            <a:ext cx="8634040" cy="2862323"/>
          </a:xfrm>
          <a:prstGeom prst="rect">
            <a:avLst/>
          </a:prstGeom>
        </p:spPr>
        <p:txBody>
          <a:bodyPr wrap="square">
            <a:spAutoFit/>
          </a:bodyPr>
          <a:lstStyle/>
          <a:p>
            <a:pPr marL="285750" indent="-285750">
              <a:buFont typeface="Arial"/>
              <a:buChar char="•"/>
            </a:pPr>
            <a:r>
              <a:rPr lang="en-US" sz="1800" dirty="0" smtClean="0"/>
              <a:t>The </a:t>
            </a:r>
            <a:r>
              <a:rPr lang="en-US" sz="1800" dirty="0"/>
              <a:t>Charter School will provide a referral packet to the School Psychologist including signed consent with dates of passed vision and hearing and the TN Assessment Instrument Selection Form (</a:t>
            </a:r>
            <a:r>
              <a:rPr lang="en-US" sz="1800" dirty="0" err="1"/>
              <a:t>TnAISF</a:t>
            </a:r>
            <a:r>
              <a:rPr lang="en-US" sz="1800" dirty="0"/>
              <a:t>). Information regarding any other available standardized achievement test results or </a:t>
            </a:r>
            <a:r>
              <a:rPr lang="en-US" sz="1800" dirty="0" smtClean="0"/>
              <a:t>prior </a:t>
            </a:r>
            <a:r>
              <a:rPr lang="en-US" sz="1800" dirty="0"/>
              <a:t>year </a:t>
            </a:r>
            <a:r>
              <a:rPr lang="en-US" sz="1800" dirty="0" err="1"/>
              <a:t>TNReady</a:t>
            </a:r>
            <a:r>
              <a:rPr lang="en-US" sz="1800" dirty="0"/>
              <a:t> results should also be </a:t>
            </a:r>
            <a:r>
              <a:rPr lang="en-US" sz="1800" dirty="0" smtClean="0"/>
              <a:t>provided.</a:t>
            </a:r>
          </a:p>
          <a:p>
            <a:pPr marL="285750" indent="-285750">
              <a:buFont typeface="Arial"/>
              <a:buChar char="•"/>
            </a:pPr>
            <a:r>
              <a:rPr lang="en-US" sz="1800" dirty="0" smtClean="0"/>
              <a:t>The </a:t>
            </a:r>
            <a:r>
              <a:rPr lang="en-US" sz="1800" dirty="0"/>
              <a:t>School Psychologist will complete the evaluation and submit the report to the school. The Charter School will conduct an eligibility meeting lead and the teacher certified in gifted instruction will be the interpreter of results. Using the evaluation results, as well as other relevant data collected by the school, determine eligibility following the TDOE eligibility criteria for gifted.</a:t>
            </a:r>
          </a:p>
        </p:txBody>
      </p:sp>
    </p:spTree>
    <p:extLst>
      <p:ext uri="{BB962C8B-B14F-4D97-AF65-F5344CB8AC3E}">
        <p14:creationId xmlns:p14="http://schemas.microsoft.com/office/powerpoint/2010/main" val="1993223383"/>
      </p:ext>
    </p:extLst>
  </p:cSld>
  <p:clrMapOvr>
    <a:masterClrMapping/>
  </p:clrMapOvr>
</p:sld>
</file>

<file path=ppt/theme/theme1.xml><?xml version="1.0" encoding="utf-8"?>
<a:theme xmlns:a="http://schemas.openxmlformats.org/drawingml/2006/main" name="Salerio template">
  <a:themeElements>
    <a:clrScheme name="SCS Official Theme 1">
      <a:dk1>
        <a:srgbClr val="0000CC"/>
      </a:dk1>
      <a:lt1>
        <a:sysClr val="window" lastClr="FFFFFF"/>
      </a:lt1>
      <a:dk2>
        <a:srgbClr val="CD0004"/>
      </a:dk2>
      <a:lt2>
        <a:srgbClr val="FDFFFF"/>
      </a:lt2>
      <a:accent1>
        <a:srgbClr val="4F81BD"/>
      </a:accent1>
      <a:accent2>
        <a:srgbClr val="C0504D"/>
      </a:accent2>
      <a:accent3>
        <a:srgbClr val="9BBB59"/>
      </a:accent3>
      <a:accent4>
        <a:srgbClr val="8064A2"/>
      </a:accent4>
      <a:accent5>
        <a:srgbClr val="4BACC6"/>
      </a:accent5>
      <a:accent6>
        <a:srgbClr val="F8C02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1267</TotalTime>
  <Words>1080</Words>
  <Application>Microsoft Office PowerPoint</Application>
  <PresentationFormat>On-screen Show (16:9)</PresentationFormat>
  <Paragraphs>69</Paragraphs>
  <Slides>12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Arvo</vt:lpstr>
      <vt:lpstr>Roboto Condensed</vt:lpstr>
      <vt:lpstr>Roboto Condensed Light</vt:lpstr>
      <vt:lpstr>Salerio template</vt:lpstr>
      <vt:lpstr>PowerPoint Presentation</vt:lpstr>
      <vt:lpstr>Gifted Education in Tennessee</vt:lpstr>
      <vt:lpstr>Identifying Gifted Students in SCS</vt:lpstr>
      <vt:lpstr>Teaching Personnel in Gifted Education</vt:lpstr>
      <vt:lpstr>TN Gifted Grid</vt:lpstr>
      <vt:lpstr>TN Gifted Grid</vt:lpstr>
      <vt:lpstr>Comprehensive Evaluation for Gifted Services</vt:lpstr>
      <vt:lpstr>Testing for Gifted Services</vt:lpstr>
      <vt:lpstr>Testing for Gifted Services</vt:lpstr>
      <vt:lpstr>Twice-Exceptional or 2E Students</vt:lpstr>
      <vt:lpstr>MORE RESOURCES</vt:lpstr>
      <vt:lpstr>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JENNIFER C CHANDLER</dc:creator>
  <cp:lastModifiedBy>JENNIFER C CHANDLER</cp:lastModifiedBy>
  <cp:revision>63</cp:revision>
  <dcterms:modified xsi:type="dcterms:W3CDTF">2019-08-28T19:11:46Z</dcterms:modified>
</cp:coreProperties>
</file>